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0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20" r:id="rId14"/>
    <p:sldId id="317" r:id="rId15"/>
    <p:sldId id="261" r:id="rId16"/>
    <p:sldId id="318" r:id="rId17"/>
    <p:sldId id="319" r:id="rId18"/>
    <p:sldId id="306" r:id="rId19"/>
    <p:sldId id="307" r:id="rId20"/>
    <p:sldId id="264" r:id="rId21"/>
    <p:sldId id="265" r:id="rId22"/>
    <p:sldId id="266" r:id="rId23"/>
    <p:sldId id="267" r:id="rId24"/>
    <p:sldId id="308" r:id="rId25"/>
    <p:sldId id="269" r:id="rId26"/>
    <p:sldId id="270" r:id="rId27"/>
    <p:sldId id="309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6" r:id="rId50"/>
    <p:sldId id="297" r:id="rId51"/>
    <p:sldId id="298" r:id="rId52"/>
    <p:sldId id="299" r:id="rId53"/>
    <p:sldId id="30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8767-AC6B-DF46-A56D-5ABAA7E57E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D8EE7-356A-CA42-9FC1-4E9235543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8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52817-3223-994A-AFB1-663DDF801C59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B2299-C383-CF4B-89D7-920998ED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2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smtClean="0"/>
              <a:t>X=W^-1t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smtClean="0"/>
              <a:t>X=W^-1t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E8C8B5-64B4-AD4B-AB7A-FB1AEE0911FC}" type="slidenum">
              <a:rPr lang="en-US"/>
              <a:pPr>
                <a:defRPr/>
              </a:pPr>
              <a:t>20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0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1E7ADA-20FD-1948-8E2E-AA0EFA1F9B16}" type="slidenum">
              <a:rPr lang="en-US"/>
              <a:pPr>
                <a:defRPr/>
              </a:pPr>
              <a:t>21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0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01EB72-C632-B347-9A9C-2D70E47CFF68}" type="slidenum">
              <a:rPr lang="en-US"/>
              <a:pPr>
                <a:defRPr/>
              </a:pPr>
              <a:t>22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18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DABD59-197A-3247-ABD4-3E6271AEB845}" type="slidenum">
              <a:rPr lang="en-US"/>
              <a:pPr>
                <a:defRPr/>
              </a:pPr>
              <a:t>25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A7859C-7899-C544-9335-3639EB3A0264}" type="slidenum">
              <a:rPr lang="en-US"/>
              <a:pPr>
                <a:defRPr/>
              </a:pPr>
              <a:t>26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A7859C-7899-C544-9335-3639EB3A0264}" type="slidenum">
              <a:rPr lang="en-US"/>
              <a:pPr>
                <a:defRPr/>
              </a:pPr>
              <a:t>27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D203B8-1293-1F41-B940-4ECC0FFF73A0}" type="slidenum">
              <a:rPr lang="en-US"/>
              <a:pPr>
                <a:defRPr/>
              </a:pPr>
              <a:t>28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0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258DF-33BD-2640-8837-5A54ADC42977}" type="slidenum">
              <a:rPr lang="en-US"/>
              <a:pPr>
                <a:defRPr/>
              </a:pPr>
              <a:t>29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28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0ADE09-5C68-F942-9593-3BBA042D1B45}" type="slidenum">
              <a:rPr lang="en-US"/>
              <a:pPr>
                <a:defRPr/>
              </a:pPr>
              <a:t>30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338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B70713-8C45-544F-A2DE-C25781D24885}" type="slidenum">
              <a:rPr lang="en-US"/>
              <a:pPr>
                <a:defRPr/>
              </a:pPr>
              <a:t>31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5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01208-0BFC-D949-8CCC-C43010B5E7AB}" type="slidenum">
              <a:rPr lang="en-US"/>
              <a:pPr>
                <a:defRPr/>
              </a:pPr>
              <a:t>32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10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AE9512-5230-3A40-B61A-324A397527C9}" type="slidenum">
              <a:rPr lang="en-US"/>
              <a:pPr>
                <a:defRPr/>
              </a:pPr>
              <a:t>33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5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F27019-9B0A-464B-8AF2-2EBBCAFD378F}" type="slidenum">
              <a:rPr lang="en-US"/>
              <a:pPr>
                <a:defRPr/>
              </a:pPr>
              <a:t>34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4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C0F6A2-8433-B746-9296-B8D271E49DAE}" type="slidenum">
              <a:rPr lang="en-US"/>
              <a:pPr>
                <a:defRPr/>
              </a:pPr>
              <a:t>35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94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1DE1EE-F59A-9F43-B957-942F3F3C01F7}" type="slidenum">
              <a:rPr lang="en-US"/>
              <a:pPr>
                <a:defRPr/>
              </a:pPr>
              <a:t>36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10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E949E-DD5F-134C-9C17-E60D9E3BCCED}" type="slidenum">
              <a:rPr lang="en-US"/>
              <a:pPr>
                <a:defRPr/>
              </a:pPr>
              <a:t>37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10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C00C73-EB11-C747-A1A4-F7BC5C4D5D1C}" type="slidenum">
              <a:rPr lang="en-US"/>
              <a:pPr>
                <a:defRPr/>
              </a:pPr>
              <a:t>38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2EDB71-55FC-F147-96F0-5AA08E3141B3}" type="slidenum">
              <a:rPr lang="en-US"/>
              <a:pPr>
                <a:defRPr/>
              </a:pPr>
              <a:t>39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91CACC-02D9-7C42-94A6-FF6366EE054E}" type="slidenum">
              <a:rPr lang="en-US"/>
              <a:pPr>
                <a:defRPr/>
              </a:pPr>
              <a:t>40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97046D-43EA-9948-A0BA-D27944EB4399}" type="slidenum">
              <a:rPr lang="en-US"/>
              <a:pPr>
                <a:defRPr/>
              </a:pPr>
              <a:t>41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Note this always makes theta do the opposite of a weight.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E3DC4E-55DE-4B49-8A39-CAEC5BCFB89F}" type="slidenum">
              <a:rPr lang="en-US"/>
              <a:pPr>
                <a:defRPr/>
              </a:pPr>
              <a:t>42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Note this always makes theta do the opposite of a weight.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Gary Cottrell &amp;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07/16/96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 Talk, August 2000: The face of fear: *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AC8056-7629-A640-B016-F43618D35850}" type="slidenum">
              <a:rPr lang="en-US"/>
              <a:pPr>
                <a:defRPr/>
              </a:pPr>
              <a:t>43</a:t>
            </a:fld>
            <a:r>
              <a:rPr lang="en-US"/>
              <a:t>##</a:t>
            </a:r>
            <a:endParaRPr lang="en-US" sz="13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43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Note this always makes theta do the opposite of a weight.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  <a:r>
              <a:rPr lang="en-US" baseline="0" dirty="0" smtClean="0"/>
              <a:t>, l = </a:t>
            </a:r>
            <a:r>
              <a:rPr lang="en-US" baseline="0" dirty="0" err="1" smtClean="0"/>
              <a:t>wTx</a:t>
            </a:r>
            <a:r>
              <a:rPr lang="en-US" baseline="0" dirty="0" smtClean="0"/>
              <a:t>/||w||</a:t>
            </a:r>
          </a:p>
          <a:p>
            <a:r>
              <a:rPr lang="en-US" baseline="0" dirty="0" smtClean="0"/>
              <a:t>Y(x)=0 on the line,  so, 0=wTx+w_0 -&gt; </a:t>
            </a:r>
            <a:r>
              <a:rPr lang="en-US" baseline="0" dirty="0" err="1" smtClean="0"/>
              <a:t>wTx</a:t>
            </a:r>
            <a:r>
              <a:rPr lang="en-US" baseline="0" dirty="0" smtClean="0"/>
              <a:t>=-w_0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BDD50E-DED3-E245-AB61-4460F880585D}" type="datetime1">
              <a:rPr lang="en-US" smtClean="0"/>
              <a:pPr>
                <a:defRPr/>
              </a:pPr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Walker L. Cisler Memorial Science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1339B-C0C7-8A46-AFE7-66B111043CE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BDD50E-DED3-E245-AB61-4460F880585D}" type="datetime1">
              <a:rPr lang="en-US" smtClean="0"/>
              <a:pPr>
                <a:defRPr/>
              </a:pPr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Walker L. Cisler Memorial Science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A2E123-2722-4A44-B4CD-987FAC273A8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BDD50E-DED3-E245-AB61-4460F880585D}" type="datetime1">
              <a:rPr lang="en-US" smtClean="0"/>
              <a:pPr>
                <a:defRPr/>
              </a:pPr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Walker L. Cisler Memorial Science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9ECC8C-F2D9-554B-A984-898F56274A5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Wx</a:t>
            </a:r>
            <a:r>
              <a:rPr lang="en-US" dirty="0" smtClean="0"/>
              <a:t>=t</a:t>
            </a:r>
          </a:p>
          <a:p>
            <a:r>
              <a:rPr lang="en-US" dirty="0" smtClean="0"/>
              <a:t>X=W^-1t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B2299-C383-CF4B-89D7-920998EDF2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4DA4-E8AC-7B44-8253-D602409DEBF6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0658-95C1-9E4A-904A-B39F74064FA0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E47-0B0B-7F41-B2D3-96561126980F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4788"/>
            <a:ext cx="19050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D0EF7-DEF0-3941-BEF8-8586D6963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5281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4303-5927-4E4C-802B-78360E87766D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7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D26C-7EE4-854C-8CA9-72F2EC3F70D6}" type="datetime1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40BD-63BB-5643-B650-9C037BC8F959}" type="datetime1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BE82-06B5-834F-BB76-E937C82B4FA8}" type="datetime1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38CE-EBC3-6246-A4E7-E2CF746602A8}" type="datetime1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E799-2319-EB4F-91ED-AE3CBD0B7140}" type="datetime1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9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12D-A2C4-AF4E-8B29-3337474D44C4}" type="datetime1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EB04-4465-F347-9F6E-2499891CE751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Regression, </a:t>
            </a:r>
            <a:r>
              <a:rPr lang="en-US" dirty="0" err="1" smtClean="0"/>
              <a:t>Perceptrons</a:t>
            </a:r>
            <a:r>
              <a:rPr lang="en-US" dirty="0" smtClean="0"/>
              <a:t>, Logistic Regression, and all that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CSE 253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Neural Networks Lecture 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8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regression example:</a:t>
            </a:r>
            <a:br>
              <a:rPr lang="en-US" dirty="0" smtClean="0"/>
            </a:br>
            <a:r>
              <a:rPr lang="en-US" dirty="0" smtClean="0"/>
              <a:t>Height vs.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686801" cy="562376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2948"/>
            <a:ext cx="3556135" cy="36375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44" y="1698023"/>
            <a:ext cx="2457685" cy="3021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919" y="1698023"/>
            <a:ext cx="2049881" cy="29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regression example:</a:t>
            </a:r>
            <a:br>
              <a:rPr lang="en-US" dirty="0" smtClean="0"/>
            </a:br>
            <a:r>
              <a:rPr lang="en-US" dirty="0" smtClean="0"/>
              <a:t>Height vs.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686801" cy="562376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Solving this corresponds to finding </a:t>
            </a:r>
            <a:r>
              <a:rPr lang="en-US" i="1" dirty="0" smtClean="0"/>
              <a:t>w</a:t>
            </a:r>
            <a:r>
              <a:rPr lang="en-US" baseline="-25000" dirty="0" smtClean="0">
                <a:latin typeface="Times New Roman"/>
                <a:cs typeface="Times New Roman"/>
              </a:rPr>
              <a:t>0</a:t>
            </a:r>
            <a:r>
              <a:rPr lang="en-US" i="1" baseline="-25000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w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i="1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– we have 20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equations in two unknowns.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5" y="1251701"/>
            <a:ext cx="2457685" cy="3021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316886"/>
            <a:ext cx="2049881" cy="2956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762" y="1316886"/>
            <a:ext cx="3222501" cy="30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regression example:</a:t>
            </a:r>
            <a:br>
              <a:rPr lang="en-US" dirty="0" smtClean="0"/>
            </a:br>
            <a:r>
              <a:rPr lang="en-US" dirty="0" smtClean="0"/>
              <a:t>Height vs. 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948" y="732586"/>
            <a:ext cx="8686801" cy="562376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spcBef>
                <a:spcPts val="1800"/>
              </a:spcBef>
              <a:buNone/>
            </a:pPr>
            <a:r>
              <a:rPr lang="en-US" dirty="0" smtClean="0"/>
              <a:t>Taking the derivative of the </a:t>
            </a:r>
            <a:r>
              <a:rPr lang="en-US" i="1" dirty="0" smtClean="0"/>
              <a:t>SSE </a:t>
            </a:r>
            <a:r>
              <a:rPr lang="en-US" dirty="0" smtClean="0"/>
              <a:t>with respect to </a:t>
            </a:r>
            <a:r>
              <a:rPr lang="en-US" i="1" dirty="0" smtClean="0"/>
              <a:t>w</a:t>
            </a:r>
            <a:r>
              <a:rPr lang="en-US" dirty="0" smtClean="0"/>
              <a:t> and setting it equal to </a:t>
            </a:r>
            <a:r>
              <a:rPr lang="en-US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5" y="1316886"/>
            <a:ext cx="2368247" cy="2225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192" y="1512248"/>
            <a:ext cx="5129216" cy="14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1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04647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Solving for </a:t>
            </a:r>
            <a:r>
              <a:rPr lang="en-US" sz="2800" i="1" dirty="0" smtClean="0"/>
              <a:t>w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747097"/>
            <a:ext cx="2954917" cy="283593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Taking the derivative of the </a:t>
            </a:r>
            <a:r>
              <a:rPr lang="en-US" i="1" dirty="0"/>
              <a:t>SSE </a:t>
            </a:r>
            <a:r>
              <a:rPr lang="en-US" dirty="0"/>
              <a:t>with respect to </a:t>
            </a:r>
            <a:r>
              <a:rPr lang="en-US" i="1" dirty="0"/>
              <a:t>w</a:t>
            </a:r>
            <a:r>
              <a:rPr lang="en-US" dirty="0"/>
              <a:t> and setting it equal to </a:t>
            </a:r>
            <a:r>
              <a:rPr lang="en-US" dirty="0">
                <a:latin typeface="Times New Roman"/>
                <a:cs typeface="Times New Roman"/>
              </a:rPr>
              <a:t>0</a:t>
            </a:r>
            <a:r>
              <a:rPr lang="en-US" dirty="0" smtClean="0"/>
              <a:t>: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8870"/>
            <a:ext cx="4798171" cy="5762290"/>
          </a:xfrm>
          <a:prstGeom prst="rect">
            <a:avLst/>
          </a:prstGeom>
        </p:spPr>
      </p:pic>
      <p:sp>
        <p:nvSpPr>
          <p:cNvPr id="11" name="Content Placeholder 8"/>
          <p:cNvSpPr txBox="1">
            <a:spLocks/>
          </p:cNvSpPr>
          <p:nvPr/>
        </p:nvSpPr>
        <p:spPr>
          <a:xfrm>
            <a:off x="3748254" y="5901160"/>
            <a:ext cx="2954917" cy="44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 smtClean="0"/>
              <a:t>...etc.</a:t>
            </a:r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0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Solving it in matrix form: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948" y="732586"/>
            <a:ext cx="8686801" cy="56237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is called the </a:t>
            </a:r>
            <a:r>
              <a:rPr lang="en-US" i="1" dirty="0" err="1" smtClean="0"/>
              <a:t>pseudoinverse</a:t>
            </a:r>
            <a:r>
              <a:rPr lang="en-US" i="1" dirty="0" smtClean="0"/>
              <a:t> </a:t>
            </a:r>
            <a:r>
              <a:rPr lang="en-US" dirty="0" smtClean="0"/>
              <a:t>of </a:t>
            </a:r>
            <a:r>
              <a:rPr lang="en-US" i="1" dirty="0" smtClean="0"/>
              <a:t>X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dirty="0" smtClean="0"/>
              <a:t>   If </a:t>
            </a:r>
            <a:r>
              <a:rPr lang="en-US" i="1" dirty="0" smtClean="0"/>
              <a:t>X </a:t>
            </a:r>
            <a:r>
              <a:rPr lang="en-US" dirty="0" smtClean="0"/>
              <a:t>is square, then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11" y="4786355"/>
            <a:ext cx="693695" cy="652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11" y="5439244"/>
            <a:ext cx="1655520" cy="55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571" y="1320279"/>
            <a:ext cx="3919480" cy="337075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662454" y="903206"/>
            <a:ext cx="3890746" cy="476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Much simpler!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701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Note: Not all regression is </a:t>
            </a:r>
            <a:r>
              <a:rPr lang="en-US" dirty="0" err="1" smtClean="0"/>
              <a:t>Linear!Nonlinear</a:t>
            </a:r>
            <a:r>
              <a:rPr lang="en-US" dirty="0" smtClean="0"/>
              <a:t> regression </a:t>
            </a:r>
            <a:br>
              <a:rPr lang="en-US" dirty="0" smtClean="0"/>
            </a:br>
            <a:r>
              <a:rPr lang="en-US" sz="3100" dirty="0" smtClean="0"/>
              <a:t>(by transforming a variable – here, using the log</a:t>
            </a:r>
            <a:endParaRPr lang="en-US" sz="3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A5F7-06D1-E94B-8242-CFD15B97BFF2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90" y="1710773"/>
            <a:ext cx="5161753" cy="46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Note: Not all regression is </a:t>
            </a:r>
            <a:r>
              <a:rPr lang="en-US" dirty="0" err="1" smtClean="0"/>
              <a:t>Linear!Nonlinear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 by expanding the inputs by assuming</a:t>
            </a:r>
            <a:r>
              <a:rPr lang="en-US" dirty="0"/>
              <a:t> </a:t>
            </a:r>
            <a:r>
              <a:rPr lang="en-US" dirty="0" smtClean="0"/>
              <a:t>some underlying functional form (e.g., a polynomial)</a:t>
            </a:r>
          </a:p>
          <a:p>
            <a:r>
              <a:rPr lang="en-US" dirty="0" smtClean="0"/>
              <a:t>We try to find coefficients of the polynomial that fit the data (a.k.a. </a:t>
            </a:r>
            <a:r>
              <a:rPr lang="en-US" i="1" dirty="0" smtClean="0"/>
              <a:t>polynomial curve fittin</a:t>
            </a:r>
            <a:r>
              <a:rPr lang="en-US" dirty="0" smtClean="0"/>
              <a:t>g)</a:t>
            </a:r>
          </a:p>
          <a:p>
            <a:r>
              <a:rPr lang="en-US" dirty="0" smtClean="0"/>
              <a:t>Or, by using a neural network to fit the data...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A5F7-06D1-E94B-8242-CFD15B97BFF2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regression problems, we are trying to fit a continuous function</a:t>
            </a:r>
          </a:p>
          <a:p>
            <a:r>
              <a:rPr lang="en-US" dirty="0" smtClean="0"/>
              <a:t>Linear regression is fitting a line</a:t>
            </a:r>
          </a:p>
          <a:p>
            <a:r>
              <a:rPr lang="en-US" dirty="0" smtClean="0"/>
              <a:t>It can be solved by inverting a matrix</a:t>
            </a:r>
          </a:p>
          <a:p>
            <a:r>
              <a:rPr lang="en-US" dirty="0" smtClean="0"/>
              <a:t>Some problems might be better solved by gradient descent in the SSE – when the design matrix is too large</a:t>
            </a:r>
          </a:p>
          <a:p>
            <a:r>
              <a:rPr lang="en-US" dirty="0" smtClean="0"/>
              <a:t>Not all regression is linear!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lecture, if time, we will cover:</a:t>
            </a:r>
          </a:p>
          <a:p>
            <a:r>
              <a:rPr lang="en-US" dirty="0" smtClean="0"/>
              <a:t>Linear regression (not really, very short)</a:t>
            </a:r>
          </a:p>
          <a:p>
            <a:r>
              <a:rPr lang="en-US" b="1" dirty="0" smtClean="0"/>
              <a:t>The Perceptron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Multinomial Regression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8038-73B0-2440-B617-994DB4F3C2C7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trainable, linear classifier</a:t>
            </a:r>
          </a:p>
          <a:p>
            <a:r>
              <a:rPr lang="en-US" dirty="0" smtClean="0"/>
              <a:t>We start with a bit of history</a:t>
            </a:r>
          </a:p>
          <a:p>
            <a:r>
              <a:rPr lang="en-US" dirty="0" smtClean="0"/>
              <a:t>Consider what they can represent</a:t>
            </a:r>
          </a:p>
          <a:p>
            <a:r>
              <a:rPr lang="en-US" dirty="0" smtClean="0"/>
              <a:t>Give an intuitive version of the learning rule</a:t>
            </a:r>
          </a:p>
          <a:p>
            <a:r>
              <a:rPr lang="en-US" dirty="0" smtClean="0"/>
              <a:t>Give the computer science version of the learning rule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5169C-E688-8C43-AE2D-C5750F62069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6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lecture, if time, we will cover:</a:t>
            </a:r>
          </a:p>
          <a:p>
            <a:r>
              <a:rPr lang="en-US" dirty="0" smtClean="0"/>
              <a:t>Linear regression (not really, very short)</a:t>
            </a:r>
          </a:p>
          <a:p>
            <a:r>
              <a:rPr lang="en-US" dirty="0" smtClean="0"/>
              <a:t>The Perceptron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Multinomial Regression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3B86-59E6-2441-BF71-1E3F70921E58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3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505200" y="6324600"/>
            <a:ext cx="23622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285814-042F-444E-9CF9-B85EBDF7562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Perceptrons</a:t>
            </a:r>
            <a:r>
              <a:rPr lang="en-US" dirty="0" smtClean="0"/>
              <a:t>: </a:t>
            </a:r>
            <a:r>
              <a:rPr lang="en-US" dirty="0"/>
              <a:t>A bit of history</a:t>
            </a: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3733800"/>
            <a:ext cx="8915400" cy="2667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/>
              <a:t>Frank Rosenblatt studied a simple version of a neural net called a </a:t>
            </a:r>
            <a:r>
              <a:rPr lang="en-US" sz="2800" b="1" i="1" dirty="0">
                <a:solidFill>
                  <a:srgbClr val="3366FF"/>
                </a:solidFill>
              </a:rPr>
              <a:t>perceptron</a:t>
            </a:r>
            <a:r>
              <a:rPr lang="en-US" sz="2800" i="1" dirty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 single layer of processing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Binary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Can compute simple things like (some) </a:t>
            </a:r>
            <a:r>
              <a:rPr lang="en-US" dirty="0" err="1"/>
              <a:t>boolean</a:t>
            </a:r>
            <a:r>
              <a:rPr lang="en-US" dirty="0"/>
              <a:t> functions (OR, AND, etc.)</a:t>
            </a:r>
          </a:p>
        </p:txBody>
      </p:sp>
      <p:pic>
        <p:nvPicPr>
          <p:cNvPr id="589831" name="Picture 7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1600200"/>
            <a:ext cx="4248150" cy="2095500"/>
          </a:xfrm>
        </p:spPr>
      </p:pic>
      <p:pic>
        <p:nvPicPr>
          <p:cNvPr id="18438" name="Picture 8" descr="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/>
          <a:stretch>
            <a:fillRect/>
          </a:stretch>
        </p:blipFill>
        <p:spPr bwMode="auto">
          <a:xfrm>
            <a:off x="1371600" y="1524000"/>
            <a:ext cx="201295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505200" y="6324600"/>
            <a:ext cx="23622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1988A9-AD03-4344-85D8-0AF2E6AC9B8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Perceptrons</a:t>
            </a:r>
            <a:r>
              <a:rPr lang="en-US" dirty="0" smtClean="0"/>
              <a:t>: </a:t>
            </a:r>
            <a:r>
              <a:rPr lang="en-US" dirty="0"/>
              <a:t>A bit of history</a:t>
            </a: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3505200"/>
            <a:ext cx="8915400" cy="2667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Computes the weighted sum of its inputs (the </a:t>
            </a:r>
            <a:r>
              <a:rPr lang="en-US" i="1" dirty="0" smtClean="0"/>
              <a:t>net input</a:t>
            </a:r>
            <a:r>
              <a:rPr lang="en-US" dirty="0" smtClean="0"/>
              <a:t>, compares it to a threshold, and “fires” if the </a:t>
            </a:r>
            <a:r>
              <a:rPr lang="en-US" i="1" dirty="0" smtClean="0"/>
              <a:t>net</a:t>
            </a:r>
            <a:r>
              <a:rPr lang="en-US" dirty="0" smtClean="0"/>
              <a:t> is greater than or equal than the threshold.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(Note in the picture it’s “&gt;”, but we will use “&gt;=“ to make sure you’re awake!)</a:t>
            </a:r>
            <a:endParaRPr lang="en-US" dirty="0"/>
          </a:p>
        </p:txBody>
      </p:sp>
      <p:pic>
        <p:nvPicPr>
          <p:cNvPr id="589831" name="Picture 7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600200"/>
            <a:ext cx="3790950" cy="1870075"/>
          </a:xfrm>
        </p:spPr>
      </p:pic>
      <p:pic>
        <p:nvPicPr>
          <p:cNvPr id="20486" name="Picture 8" descr="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/>
          <a:stretch>
            <a:fillRect/>
          </a:stretch>
        </p:blipFill>
        <p:spPr bwMode="auto">
          <a:xfrm>
            <a:off x="2057400" y="1524000"/>
            <a:ext cx="17081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4008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51965C-6482-5A4D-8E9A-C263D1BE296C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Perceptron Activation Rule</a:t>
            </a:r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5486400"/>
            <a:ext cx="8305800" cy="7620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600" dirty="0" smtClean="0">
                <a:latin typeface="Times New Roman"/>
                <a:cs typeface="Times New Roman"/>
              </a:rPr>
              <a:t>This is called a </a:t>
            </a:r>
            <a:r>
              <a:rPr lang="en-US" sz="3600" i="1" dirty="0" smtClean="0">
                <a:latin typeface="Times New Roman"/>
                <a:cs typeface="Times New Roman"/>
              </a:rPr>
              <a:t>binary threshold unit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591876" name="Picture 4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1600200"/>
            <a:ext cx="7829550" cy="3862388"/>
          </a:xfrm>
        </p:spPr>
      </p:pic>
      <p:grpSp>
        <p:nvGrpSpPr>
          <p:cNvPr id="22534" name="Group 2"/>
          <p:cNvGrpSpPr>
            <a:grpSpLocks/>
          </p:cNvGrpSpPr>
          <p:nvPr/>
        </p:nvGrpSpPr>
        <p:grpSpPr bwMode="auto">
          <a:xfrm>
            <a:off x="5991225" y="1828800"/>
            <a:ext cx="2641600" cy="1920875"/>
            <a:chOff x="5991225" y="1828800"/>
            <a:chExt cx="2641600" cy="1920875"/>
          </a:xfrm>
        </p:grpSpPr>
        <p:grpSp>
          <p:nvGrpSpPr>
            <p:cNvPr id="22535" name="Group 6"/>
            <p:cNvGrpSpPr>
              <a:grpSpLocks/>
            </p:cNvGrpSpPr>
            <p:nvPr/>
          </p:nvGrpSpPr>
          <p:grpSpPr bwMode="auto">
            <a:xfrm>
              <a:off x="5991225" y="1828800"/>
              <a:ext cx="2641600" cy="1920875"/>
              <a:chOff x="3276" y="1968"/>
              <a:chExt cx="2484" cy="1659"/>
            </a:xfrm>
          </p:grpSpPr>
          <p:pic>
            <p:nvPicPr>
              <p:cNvPr id="22537" name="Picture 7" descr="120px-Threshold_functi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1968"/>
                <a:ext cx="2448" cy="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1880" name="Rectangle 8"/>
              <p:cNvSpPr>
                <a:spLocks noChangeArrowheads="1"/>
              </p:cNvSpPr>
              <p:nvPr/>
            </p:nvSpPr>
            <p:spPr bwMode="auto">
              <a:xfrm>
                <a:off x="4337" y="3312"/>
                <a:ext cx="1378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net input</a:t>
                </a:r>
                <a:r>
                  <a:rPr lang="en-US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   </a:t>
                </a:r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591881" name="Rectangle 9"/>
              <p:cNvSpPr>
                <a:spLocks noChangeArrowheads="1"/>
              </p:cNvSpPr>
              <p:nvPr/>
            </p:nvSpPr>
            <p:spPr bwMode="auto">
              <a:xfrm>
                <a:off x="3276" y="1993"/>
                <a:ext cx="1111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output   </a:t>
                </a:r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pic>
          <p:nvPicPr>
            <p:cNvPr id="22536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0400" y="2308225"/>
              <a:ext cx="228600" cy="98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Clicker Question</a:t>
            </a:r>
            <a:br>
              <a:rPr lang="en-US" dirty="0" smtClean="0"/>
            </a:br>
            <a:r>
              <a:rPr lang="en-US" dirty="0" smtClean="0"/>
              <a:t>FREQUENCY: 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36B87-5DFE-0348-BC08-076DB23A757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4581" name="TextBox 15"/>
          <p:cNvSpPr txBox="1">
            <a:spLocks noChangeArrowheads="1"/>
          </p:cNvSpPr>
          <p:nvPr/>
        </p:nvSpPr>
        <p:spPr bwMode="auto">
          <a:xfrm>
            <a:off x="914400" y="1788672"/>
            <a:ext cx="76962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The input to a model neuron that we have discussed can be written as (where </a:t>
            </a:r>
            <a:r>
              <a:rPr lang="en-US" i="1" dirty="0"/>
              <a:t>w</a:t>
            </a:r>
            <a:r>
              <a:rPr lang="en-US" dirty="0"/>
              <a:t> and  </a:t>
            </a:r>
            <a:r>
              <a:rPr lang="en-US" i="1" dirty="0"/>
              <a:t>x</a:t>
            </a:r>
            <a:r>
              <a:rPr lang="en-US" dirty="0"/>
              <a:t> are the weight vector and input vector, respectively</a:t>
            </a:r>
            <a:r>
              <a:rPr lang="en-US" dirty="0" smtClean="0"/>
              <a:t>)</a:t>
            </a:r>
          </a:p>
          <a:p>
            <a:pPr eaLnBrk="1" hangingPunct="1"/>
            <a:endParaRPr lang="en-US" dirty="0"/>
          </a:p>
          <a:p>
            <a:pPr marL="457200" indent="-457200" eaLnBrk="1" hangingPunct="1">
              <a:buAutoNum type="alphaLcPeriod"/>
            </a:pPr>
            <a:r>
              <a:rPr lang="en-US" i="1" dirty="0" err="1"/>
              <a:t>x</a:t>
            </a:r>
            <a:r>
              <a:rPr lang="en-US" i="1" dirty="0" err="1" smtClean="0"/>
              <a:t>w</a:t>
            </a:r>
            <a:endParaRPr lang="en-US" i="1" dirty="0" smtClean="0"/>
          </a:p>
          <a:p>
            <a:pPr marL="457200" indent="-457200" eaLnBrk="1" hangingPunct="1">
              <a:buAutoNum type="alphaLcPeriod"/>
            </a:pPr>
            <a:r>
              <a:rPr lang="en-US" i="1" dirty="0"/>
              <a:t>x</a:t>
            </a:r>
            <a:r>
              <a:rPr lang="en-US" i="1" dirty="0" smtClean="0"/>
              <a:t>+ w</a:t>
            </a:r>
          </a:p>
          <a:p>
            <a:pPr marL="457200" indent="-457200" eaLnBrk="1" hangingPunct="1">
              <a:buAutoNum type="alphaLcPeriod"/>
            </a:pPr>
            <a:r>
              <a:rPr lang="en-US" i="1" dirty="0" err="1" smtClean="0"/>
              <a:t>x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w</a:t>
            </a:r>
            <a:endParaRPr lang="en-US" i="1" dirty="0" smtClean="0"/>
          </a:p>
          <a:p>
            <a:pPr marL="457200" indent="-457200" eaLnBrk="1" hangingPunct="1">
              <a:buAutoNum type="alphaLcPeriod"/>
            </a:pPr>
            <a:r>
              <a:rPr lang="en-US" i="1" dirty="0" err="1" smtClean="0"/>
              <a:t>w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x</a:t>
            </a:r>
            <a:endParaRPr lang="en-US" i="1" dirty="0"/>
          </a:p>
          <a:p>
            <a:pPr marL="457200" indent="-457200" eaLnBrk="1" hangingPunct="1">
              <a:buAutoNum type="alphaLcPeriod"/>
            </a:pPr>
            <a:r>
              <a:rPr lang="en-US" dirty="0" smtClean="0"/>
              <a:t>Either c or 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99375D-00CA-4242-BF51-13C4689B69B2}" type="datetime1">
              <a:rPr lang="en-US" smtClean="0"/>
              <a:t>1/11/19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36B87-5DFE-0348-BC08-076DB23A757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4581" name="TextBox 15"/>
          <p:cNvSpPr txBox="1">
            <a:spLocks noChangeArrowheads="1"/>
          </p:cNvSpPr>
          <p:nvPr/>
        </p:nvSpPr>
        <p:spPr bwMode="auto">
          <a:xfrm>
            <a:off x="914400" y="1371600"/>
            <a:ext cx="76962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The input to a model neuron that we have discussed can be written as (where </a:t>
            </a:r>
            <a:r>
              <a:rPr lang="en-US" i="1" dirty="0"/>
              <a:t>w</a:t>
            </a:r>
            <a:r>
              <a:rPr lang="en-US" dirty="0"/>
              <a:t> and  </a:t>
            </a:r>
            <a:r>
              <a:rPr lang="en-US" i="1" dirty="0"/>
              <a:t>x</a:t>
            </a:r>
            <a:r>
              <a:rPr lang="en-US" dirty="0"/>
              <a:t> are the weight vector and input vector, respectively</a:t>
            </a:r>
            <a:r>
              <a:rPr lang="en-US" dirty="0" smtClean="0"/>
              <a:t>)</a:t>
            </a:r>
          </a:p>
          <a:p>
            <a:pPr eaLnBrk="1" hangingPunct="1"/>
            <a:endParaRPr lang="en-US" dirty="0"/>
          </a:p>
          <a:p>
            <a:pPr marL="457200" indent="-457200" eaLnBrk="1" hangingPunct="1">
              <a:buAutoNum type="alphaLcPeriod"/>
            </a:pPr>
            <a:r>
              <a:rPr lang="en-US" i="1" dirty="0" err="1"/>
              <a:t>x</a:t>
            </a:r>
            <a:r>
              <a:rPr lang="en-US" i="1" dirty="0" err="1" smtClean="0"/>
              <a:t>w</a:t>
            </a:r>
            <a:endParaRPr lang="en-US" i="1" dirty="0" smtClean="0"/>
          </a:p>
          <a:p>
            <a:pPr marL="457200" indent="-457200" eaLnBrk="1" hangingPunct="1">
              <a:buAutoNum type="alphaLcPeriod"/>
            </a:pPr>
            <a:r>
              <a:rPr lang="en-US" i="1" dirty="0"/>
              <a:t>x</a:t>
            </a:r>
            <a:r>
              <a:rPr lang="en-US" i="1" dirty="0" smtClean="0"/>
              <a:t>+ w</a:t>
            </a:r>
          </a:p>
          <a:p>
            <a:pPr marL="457200" indent="-457200" eaLnBrk="1" hangingPunct="1">
              <a:buAutoNum type="alphaLcPeriod"/>
            </a:pPr>
            <a:r>
              <a:rPr lang="en-US" i="1" dirty="0" err="1" smtClean="0"/>
              <a:t>x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w</a:t>
            </a:r>
            <a:endParaRPr lang="en-US" i="1" dirty="0" smtClean="0"/>
          </a:p>
          <a:p>
            <a:pPr marL="457200" indent="-457200" eaLnBrk="1" hangingPunct="1">
              <a:buAutoNum type="alphaLcPeriod"/>
            </a:pPr>
            <a:r>
              <a:rPr lang="en-US" i="1" dirty="0" err="1" smtClean="0"/>
              <a:t>w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x</a:t>
            </a:r>
            <a:endParaRPr lang="en-US" i="1" dirty="0"/>
          </a:p>
          <a:p>
            <a:pPr marL="457200" indent="-457200" eaLnBrk="1" hangingPunct="1">
              <a:buAutoNum type="alphaLcPeriod"/>
            </a:pPr>
            <a:r>
              <a:rPr lang="en-US" b="1" dirty="0" smtClean="0"/>
              <a:t>Either c or d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BC6F74E-9680-1B4A-9D67-A3B12FCE943C}" type="datetime1">
              <a:rPr lang="en-US" smtClean="0"/>
              <a:t>1/11/19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4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429000" y="6477000"/>
            <a:ext cx="22098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BA315B-9FDD-CC42-A356-088FD70F4402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5975" y="4829175"/>
            <a:ext cx="8305800" cy="20574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Assume: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FALSE == 0,  TRUE==1, so if X1 is false, it is 0.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Can you come up with a set of weights and a threshold so that a two-input perceptron computes OR?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46148" name="Picture 4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90600"/>
            <a:ext cx="7829550" cy="3862388"/>
          </a:xfrm>
        </p:spPr>
      </p:pic>
      <p:sp>
        <p:nvSpPr>
          <p:cNvPr id="26630" name="Oval 2"/>
          <p:cNvSpPr>
            <a:spLocks noChangeArrowheads="1"/>
          </p:cNvSpPr>
          <p:nvPr/>
        </p:nvSpPr>
        <p:spPr bwMode="auto">
          <a:xfrm>
            <a:off x="4648200" y="2209800"/>
            <a:ext cx="838200" cy="9144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181600" y="3124200"/>
            <a:ext cx="1219200" cy="14478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4800600" y="2362200"/>
            <a:ext cx="838200" cy="9144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638800" y="2819400"/>
          <a:ext cx="2590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 OR X2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429000" y="6477000"/>
            <a:ext cx="22098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3A0A22A-43A3-FA4A-A8A6-E8A479ADC4A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5975" y="4829175"/>
            <a:ext cx="8305800" cy="20574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Assume: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FALSE == 0,  TRUE==1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Can you come up with a set of weights and a threshold so that a two-input perceptron computes AND?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46148" name="Picture 4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90600"/>
            <a:ext cx="7829550" cy="3862388"/>
          </a:xfrm>
        </p:spPr>
      </p:pic>
      <p:sp>
        <p:nvSpPr>
          <p:cNvPr id="2" name="Oval 1"/>
          <p:cNvSpPr/>
          <p:nvPr/>
        </p:nvSpPr>
        <p:spPr>
          <a:xfrm rot="18915190">
            <a:off x="5006091" y="2046991"/>
            <a:ext cx="897467" cy="22521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8915190">
            <a:off x="5190067" y="2620434"/>
            <a:ext cx="897467" cy="22521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15970"/>
              </p:ext>
            </p:extLst>
          </p:nvPr>
        </p:nvGraphicFramePr>
        <p:xfrm>
          <a:off x="5924550" y="3096155"/>
          <a:ext cx="274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459"/>
                <a:gridCol w="645459"/>
                <a:gridCol w="14522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 AND X2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429000" y="6477000"/>
            <a:ext cx="22098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3A0A22A-43A3-FA4A-A8A6-E8A479ADC4A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15975" y="4829175"/>
            <a:ext cx="8305800" cy="20574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Assume: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FALSE == 0,  TRUE==1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Can you come up with a set of weights and a threshold so that a two-input perceptron computes XOR?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46148" name="Picture 4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90600"/>
            <a:ext cx="7829550" cy="3862388"/>
          </a:xfrm>
        </p:spPr>
      </p:pic>
      <p:sp>
        <p:nvSpPr>
          <p:cNvPr id="2" name="Oval 1"/>
          <p:cNvSpPr/>
          <p:nvPr/>
        </p:nvSpPr>
        <p:spPr>
          <a:xfrm rot="18915190">
            <a:off x="5006091" y="2046991"/>
            <a:ext cx="897467" cy="22521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8915190">
            <a:off x="5190067" y="2620434"/>
            <a:ext cx="897467" cy="225213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698994"/>
              </p:ext>
            </p:extLst>
          </p:nvPr>
        </p:nvGraphicFramePr>
        <p:xfrm>
          <a:off x="5791200" y="2974975"/>
          <a:ext cx="274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459"/>
                <a:gridCol w="645459"/>
                <a:gridCol w="14522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 XOR X2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145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657600" y="6318250"/>
            <a:ext cx="2438400" cy="5334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574B16-6C96-844C-BC1F-29140D124F61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4724400"/>
            <a:ext cx="8915400" cy="16002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dirty="0" smtClean="0"/>
              <a:t>The goal was to make a </a:t>
            </a:r>
            <a:r>
              <a:rPr lang="en-US" sz="2800" dirty="0" err="1" smtClean="0"/>
              <a:t>neurally</a:t>
            </a:r>
            <a:r>
              <a:rPr lang="en-US" sz="2800" dirty="0" smtClean="0"/>
              <a:t>-inspired machine that could categorize inputs – and </a:t>
            </a:r>
            <a:r>
              <a:rPr lang="en-US" sz="2800" i="1" dirty="0" smtClean="0"/>
              <a:t>learn </a:t>
            </a:r>
            <a:r>
              <a:rPr lang="en-US" sz="2800" dirty="0" smtClean="0"/>
              <a:t>to do this from examples</a:t>
            </a:r>
            <a:endParaRPr lang="en-US" dirty="0"/>
          </a:p>
        </p:txBody>
      </p:sp>
      <p:pic>
        <p:nvPicPr>
          <p:cNvPr id="589831" name="Picture 7" descr="Perceptron_1"/>
          <p:cNvPicPr>
            <a:picLocks noGrp="1" noChangeAspect="1" noChangeArrowheads="1"/>
          </p:cNvPicPr>
          <p:nvPr>
            <p:ph type="ch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524000"/>
            <a:ext cx="5868988" cy="2895600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Learning: A bit of history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49897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Rosenblatt (1962) discovered a learning rule for </a:t>
            </a:r>
            <a:r>
              <a:rPr lang="en-US" sz="2800" dirty="0" err="1"/>
              <a:t>perceptrons</a:t>
            </a:r>
            <a:r>
              <a:rPr lang="en-US" sz="2800" dirty="0"/>
              <a:t> called the </a:t>
            </a:r>
            <a:r>
              <a:rPr lang="en-US" sz="2800" i="1" dirty="0"/>
              <a:t>perceptron convergence procedure</a:t>
            </a:r>
            <a:r>
              <a:rPr lang="en-US" sz="2800" dirty="0">
                <a:latin typeface="Lucida Grande" charset="0"/>
              </a:rPr>
              <a:t>.</a:t>
            </a:r>
          </a:p>
          <a:p>
            <a:pPr>
              <a:defRPr/>
            </a:pPr>
            <a:endParaRPr lang="en-US" sz="2800" dirty="0">
              <a:latin typeface="Lucida Grande" charset="0"/>
            </a:endParaRPr>
          </a:p>
          <a:p>
            <a:pPr>
              <a:defRPr/>
            </a:pPr>
            <a:r>
              <a:rPr lang="en-US" sz="2800" dirty="0"/>
              <a:t>Guaranteed to learn anything computable (by a two-layer perceptron)</a:t>
            </a:r>
            <a:endParaRPr lang="en-US" sz="2800" dirty="0">
              <a:latin typeface="Lucida Grande" charset="0"/>
            </a:endParaRPr>
          </a:p>
          <a:p>
            <a:pPr>
              <a:defRPr/>
            </a:pPr>
            <a:endParaRPr lang="en-US" sz="2800" dirty="0">
              <a:latin typeface="Lucida Grande" charset="0"/>
            </a:endParaRPr>
          </a:p>
          <a:p>
            <a:pPr>
              <a:defRPr/>
            </a:pPr>
            <a:r>
              <a:rPr lang="en-US" sz="2800" dirty="0"/>
              <a:t>Unfortunately, not everything was computable (</a:t>
            </a:r>
            <a:r>
              <a:rPr lang="en-US" sz="2800" dirty="0" err="1"/>
              <a:t>Minsky</a:t>
            </a:r>
            <a:r>
              <a:rPr lang="en-US" sz="2800" dirty="0"/>
              <a:t> &amp; </a:t>
            </a:r>
            <a:r>
              <a:rPr lang="en-US" sz="2800" dirty="0" err="1"/>
              <a:t>Papert</a:t>
            </a:r>
            <a:r>
              <a:rPr lang="en-US" sz="2800" dirty="0"/>
              <a:t>, 1969)</a:t>
            </a:r>
            <a:endParaRPr lang="en-US" sz="28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07FB2D-7D2B-AD43-87E5-FE1F31EADA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590852" name="Picture 4" descr="Perceptron_1"/>
          <p:cNvPicPr>
            <a:picLocks noGrp="1" noChangeAspect="1" noChangeArrowheads="1"/>
          </p:cNvPicPr>
          <p:nvPr>
            <p:ph type="chart"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2286000"/>
            <a:ext cx="2506663" cy="1236663"/>
          </a:xfrm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7458EA6-439B-D841-9110-441CFA8FF639}" type="datetime1">
              <a:rPr lang="en-US" smtClean="0"/>
              <a:t>1/11/19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talked about the four kinds of learning studied in machine learning:</a:t>
            </a:r>
          </a:p>
          <a:p>
            <a:r>
              <a:rPr lang="en-US" dirty="0" smtClean="0"/>
              <a:t>Unsupervised (learn a model of the data)</a:t>
            </a:r>
          </a:p>
          <a:p>
            <a:r>
              <a:rPr lang="en-US" dirty="0" smtClean="0"/>
              <a:t>Supervised (learn a </a:t>
            </a:r>
            <a:r>
              <a:rPr lang="en-US" i="1" dirty="0" smtClean="0"/>
              <a:t>mapping</a:t>
            </a:r>
            <a:r>
              <a:rPr lang="en-US" dirty="0" smtClean="0"/>
              <a:t> from input to a target)</a:t>
            </a:r>
          </a:p>
          <a:p>
            <a:r>
              <a:rPr lang="en-US" dirty="0" smtClean="0"/>
              <a:t>Reinforcement (learn from your mistakes)</a:t>
            </a:r>
          </a:p>
          <a:p>
            <a:r>
              <a:rPr lang="en-US" dirty="0" smtClean="0"/>
              <a:t>Imitation learning (not usually covered in textbooks...)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DB48-8FBD-7949-B8FD-855C92DB42FA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5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46049B-9DB4-CA4D-BD7F-B8F469CC8BA2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Perceptron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305800" cy="46101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>
                <a:sym typeface="Symbol" charset="0"/>
              </a:rPr>
              <a:t>It is </a:t>
            </a:r>
            <a:r>
              <a:rPr lang="en-US" sz="2800" b="1" i="1" dirty="0" smtClean="0">
                <a:solidFill>
                  <a:srgbClr val="3366FF"/>
                </a:solidFill>
                <a:sym typeface="Symbol" charset="0"/>
              </a:rPr>
              <a:t>supervised learning</a:t>
            </a:r>
            <a:r>
              <a:rPr lang="en-US" sz="2800" dirty="0" smtClean="0">
                <a:sym typeface="Symbol" charset="0"/>
              </a:rPr>
              <a:t>:</a:t>
            </a:r>
          </a:p>
          <a:p>
            <a:pPr lvl="1">
              <a:defRPr/>
            </a:pPr>
            <a:r>
              <a:rPr lang="en-US" sz="2400" dirty="0" smtClean="0">
                <a:sym typeface="Symbol" charset="0"/>
              </a:rPr>
              <a:t>There is a set of input patterns (called the </a:t>
            </a:r>
            <a:r>
              <a:rPr lang="en-US" sz="2400" i="1" dirty="0" smtClean="0">
                <a:sym typeface="Symbol" charset="0"/>
              </a:rPr>
              <a:t>design matrix</a:t>
            </a:r>
            <a:r>
              <a:rPr lang="en-US" sz="2400" dirty="0" smtClean="0">
                <a:sym typeface="Symbol" charset="0"/>
              </a:rPr>
              <a:t>)</a:t>
            </a:r>
          </a:p>
          <a:p>
            <a:pPr lvl="1">
              <a:defRPr/>
            </a:pPr>
            <a:r>
              <a:rPr lang="en-US" sz="2400" dirty="0" smtClean="0">
                <a:sym typeface="Symbol" charset="0"/>
              </a:rPr>
              <a:t> and a set of desired outputs (the </a:t>
            </a:r>
            <a:r>
              <a:rPr lang="en-US" sz="2400" i="1" dirty="0" smtClean="0">
                <a:sym typeface="Symbol" charset="0"/>
              </a:rPr>
              <a:t>targets</a:t>
            </a:r>
            <a:r>
              <a:rPr lang="en-US" sz="2400" dirty="0" smtClean="0">
                <a:sym typeface="Symbol" charset="0"/>
              </a:rPr>
              <a:t> or </a:t>
            </a:r>
            <a:r>
              <a:rPr lang="en-US" sz="2400" i="1" dirty="0" smtClean="0">
                <a:sym typeface="Symbol" charset="0"/>
              </a:rPr>
              <a:t>teaching</a:t>
            </a:r>
            <a:r>
              <a:rPr lang="en-US" sz="2400" dirty="0" smtClean="0">
                <a:sym typeface="Symbol" charset="0"/>
              </a:rPr>
              <a:t>          </a:t>
            </a:r>
            <a:r>
              <a:rPr lang="en-US" sz="2400" i="1" dirty="0" smtClean="0">
                <a:sym typeface="Symbol" charset="0"/>
              </a:rPr>
              <a:t>signal</a:t>
            </a:r>
            <a:r>
              <a:rPr lang="en-US" sz="2400" dirty="0" smtClean="0">
                <a:sym typeface="Symbol" charset="0"/>
              </a:rPr>
              <a:t>)</a:t>
            </a:r>
          </a:p>
          <a:p>
            <a:pPr>
              <a:defRPr/>
            </a:pPr>
            <a:r>
              <a:rPr lang="en-US" sz="2800" dirty="0" smtClean="0">
                <a:sym typeface="Symbol" charset="0"/>
              </a:rPr>
              <a:t>The network is presented with the inputs, and FOOMP, it computes the output, and the output is compared to the target.</a:t>
            </a:r>
          </a:p>
          <a:p>
            <a:pPr>
              <a:defRPr/>
            </a:pPr>
            <a:r>
              <a:rPr lang="en-US" sz="2800" dirty="0" smtClean="0">
                <a:sym typeface="Symbol" charset="0"/>
              </a:rPr>
              <a:t>If they don’t match, it changes the weights and threshold so it will get closer to producing the target next time.</a:t>
            </a:r>
            <a:endParaRPr lang="en-US" sz="2800" dirty="0">
              <a:sym typeface="Symbo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0" y="6324600"/>
            <a:ext cx="2057400" cy="5334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477000"/>
            <a:ext cx="22860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F7B0F67-47AB-FA43-8FB3-7B23B16AA81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Perceptron Learning 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76400"/>
            <a:ext cx="8305800" cy="4610100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First, get a training set - let’s choose OR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Four “patterns”: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INPUT	TARGET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0 0 		     0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0 1 	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1 0		    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1 1 	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endParaRPr lang="en-US" dirty="0">
              <a:sym typeface="Symbol" charset="0"/>
            </a:endParaRP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This is the design matrix (you don’t need to know that, but it makes you sound smarter at conferences…)</a:t>
            </a:r>
            <a:endParaRPr lang="en-US" dirty="0">
              <a:sym typeface="Symbol" charset="0"/>
            </a:endParaRPr>
          </a:p>
        </p:txBody>
      </p:sp>
      <p:sp>
        <p:nvSpPr>
          <p:cNvPr id="38917" name="Rectangle 1"/>
          <p:cNvSpPr>
            <a:spLocks noChangeArrowheads="1"/>
          </p:cNvSpPr>
          <p:nvPr/>
        </p:nvSpPr>
        <p:spPr bwMode="auto">
          <a:xfrm>
            <a:off x="753533" y="2918738"/>
            <a:ext cx="804333" cy="1752795"/>
          </a:xfrm>
          <a:prstGeom prst="rect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1981200" y="4299392"/>
            <a:ext cx="838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DB0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919" name="Group 8"/>
          <p:cNvGrpSpPr>
            <a:grpSpLocks/>
          </p:cNvGrpSpPr>
          <p:nvPr/>
        </p:nvGrpSpPr>
        <p:grpSpPr bwMode="auto">
          <a:xfrm>
            <a:off x="5410200" y="2667000"/>
            <a:ext cx="2641600" cy="1997075"/>
            <a:chOff x="5991225" y="1752382"/>
            <a:chExt cx="2641600" cy="1997293"/>
          </a:xfrm>
        </p:grpSpPr>
        <p:grpSp>
          <p:nvGrpSpPr>
            <p:cNvPr id="38920" name="Group 6"/>
            <p:cNvGrpSpPr>
              <a:grpSpLocks/>
            </p:cNvGrpSpPr>
            <p:nvPr/>
          </p:nvGrpSpPr>
          <p:grpSpPr bwMode="auto">
            <a:xfrm>
              <a:off x="5991225" y="1752382"/>
              <a:ext cx="2641600" cy="1997293"/>
              <a:chOff x="3276" y="1902"/>
              <a:chExt cx="2484" cy="1725"/>
            </a:xfrm>
          </p:grpSpPr>
          <p:pic>
            <p:nvPicPr>
              <p:cNvPr id="38922" name="Picture 7" descr="120px-Threshold_func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1968"/>
                <a:ext cx="2448" cy="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4337" y="3312"/>
                <a:ext cx="1378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net input</a:t>
                </a:r>
                <a:r>
                  <a:rPr lang="en-US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   </a:t>
                </a:r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3276" y="1902"/>
                <a:ext cx="1111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output   </a:t>
                </a:r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pic>
          <p:nvPicPr>
            <p:cNvPr id="3892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0400" y="2308225"/>
              <a:ext cx="228600" cy="98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3200"/>
            <a:ext cx="22860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D98209-D99F-014C-9E20-A15A455C466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Perceptron Learning Made Simple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943100"/>
            <a:ext cx="8305800" cy="46101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/>
              <a:t>Output activation rule: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First, compute the </a:t>
            </a:r>
            <a:r>
              <a:rPr lang="en-US" sz="2400" i="1" dirty="0" smtClean="0"/>
              <a:t>output of the network</a:t>
            </a:r>
            <a:r>
              <a:rPr lang="en-US" sz="2400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Learning </a:t>
            </a:r>
            <a:r>
              <a:rPr lang="en-US" sz="2800" dirty="0"/>
              <a:t>rule:</a:t>
            </a: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sz="2400" dirty="0"/>
              <a:t>If </a:t>
            </a:r>
            <a:r>
              <a:rPr lang="en-US" sz="2400" i="1" dirty="0" smtClean="0"/>
              <a:t>y </a:t>
            </a:r>
            <a:r>
              <a:rPr lang="en-US" sz="2400" dirty="0" smtClean="0"/>
              <a:t>is 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/>
              <a:t> and should be </a:t>
            </a:r>
            <a:r>
              <a:rPr lang="en-US" sz="2400" dirty="0">
                <a:latin typeface="Times New Roman" charset="0"/>
              </a:rPr>
              <a:t>0</a:t>
            </a:r>
            <a:r>
              <a:rPr lang="en-US" sz="2400" dirty="0"/>
              <a:t>, then </a:t>
            </a:r>
            <a:r>
              <a:rPr lang="en-US" sz="2400" i="1" dirty="0"/>
              <a:t>lower </a:t>
            </a:r>
            <a:r>
              <a:rPr lang="en-US" sz="2400" dirty="0"/>
              <a:t>weights to active inputs </a:t>
            </a:r>
            <a:r>
              <a:rPr lang="en-US" sz="2400" dirty="0" smtClean="0"/>
              <a:t>and </a:t>
            </a:r>
            <a:r>
              <a:rPr lang="en-US" sz="2400" i="1" dirty="0" smtClean="0"/>
              <a:t>raise</a:t>
            </a:r>
            <a:r>
              <a:rPr lang="en-US" sz="2400" dirty="0" smtClean="0"/>
              <a:t> </a:t>
            </a:r>
            <a:r>
              <a:rPr lang="en-US" sz="2400" i="1" dirty="0" err="1" smtClean="0"/>
              <a:t>θ</a:t>
            </a:r>
            <a:endParaRPr lang="en-US" sz="2400" i="1" dirty="0" smtClean="0"/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sz="2400" dirty="0" smtClean="0"/>
              <a:t>If </a:t>
            </a:r>
            <a:r>
              <a:rPr lang="en-US" sz="2400" i="1" dirty="0" smtClean="0"/>
              <a:t>y </a:t>
            </a:r>
            <a:r>
              <a:rPr lang="en-US" sz="2400" dirty="0" smtClean="0"/>
              <a:t>is </a:t>
            </a:r>
            <a:r>
              <a:rPr lang="en-US" sz="2400" dirty="0">
                <a:latin typeface="Times New Roman" charset="0"/>
              </a:rPr>
              <a:t>0</a:t>
            </a:r>
            <a:r>
              <a:rPr lang="en-US" sz="2400" dirty="0"/>
              <a:t> and should be 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/>
              <a:t>, then </a:t>
            </a:r>
            <a:r>
              <a:rPr lang="en-US" sz="2400" i="1" dirty="0"/>
              <a:t>raise </a:t>
            </a:r>
            <a:r>
              <a:rPr lang="en-US" sz="2400" dirty="0"/>
              <a:t>weights to active inputs </a:t>
            </a:r>
            <a:r>
              <a:rPr lang="en-US" sz="2400" dirty="0" smtClean="0"/>
              <a:t>and </a:t>
            </a:r>
            <a:r>
              <a:rPr lang="en-US" sz="2400" i="1" dirty="0" smtClean="0"/>
              <a:t>lower </a:t>
            </a:r>
            <a:r>
              <a:rPr lang="en-US" sz="2400" i="1" dirty="0" err="1"/>
              <a:t>θ</a:t>
            </a:r>
            <a:endParaRPr lang="en-US" sz="2400" i="1" dirty="0" smtClean="0"/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 smtClean="0">
                <a:sym typeface="Symbol" charset="0"/>
              </a:rPr>
              <a:t>(</a:t>
            </a:r>
            <a:r>
              <a:rPr lang="ja-JP" altLang="en-US" sz="2400" dirty="0" smtClean="0">
                <a:sym typeface="Symbol" charset="0"/>
              </a:rPr>
              <a:t>“</a:t>
            </a:r>
            <a:r>
              <a:rPr lang="en-US" sz="2400" dirty="0" smtClean="0">
                <a:sym typeface="Symbol" charset="0"/>
              </a:rPr>
              <a:t>active input</a:t>
            </a:r>
            <a:r>
              <a:rPr lang="ja-JP" altLang="en-US" sz="2400" dirty="0" smtClean="0">
                <a:sym typeface="Symbol" charset="0"/>
              </a:rPr>
              <a:t>”</a:t>
            </a:r>
            <a:r>
              <a:rPr lang="en-US" sz="2400" dirty="0" smtClean="0">
                <a:sym typeface="Symbol" charset="0"/>
              </a:rPr>
              <a:t> means x</a:t>
            </a:r>
            <a:r>
              <a:rPr lang="en-US" sz="2400" baseline="-25000" dirty="0" smtClean="0">
                <a:sym typeface="Symbol" charset="0"/>
              </a:rPr>
              <a:t>i </a:t>
            </a:r>
            <a:r>
              <a:rPr lang="en-US" sz="2400" dirty="0" smtClean="0">
                <a:sym typeface="Symbol" charset="0"/>
              </a:rPr>
              <a:t>= </a:t>
            </a:r>
            <a:r>
              <a:rPr lang="en-US" sz="2400" dirty="0" smtClean="0">
                <a:latin typeface="Times New Roman" charset="0"/>
              </a:rPr>
              <a:t>1</a:t>
            </a:r>
            <a:r>
              <a:rPr lang="en-US" sz="2400" dirty="0" smtClean="0">
                <a:sym typeface="Symbol" charset="0"/>
              </a:rPr>
              <a:t>, not </a:t>
            </a:r>
            <a:r>
              <a:rPr lang="en-US" sz="2400" dirty="0" smtClean="0">
                <a:latin typeface="Times New Roman" charset="0"/>
              </a:rPr>
              <a:t>0)</a:t>
            </a:r>
            <a:endParaRPr lang="en-US" sz="2400" dirty="0">
              <a:sym typeface="Symbol" charset="0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66" y="2916138"/>
            <a:ext cx="2970009" cy="12027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477000"/>
            <a:ext cx="23622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671B84-C813-7343-B5FA-059B6AAC6649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6096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Perceptron Learning 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76400"/>
            <a:ext cx="8305800" cy="46101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  <a:defRPr/>
            </a:pPr>
            <a:r>
              <a:rPr lang="en-US" dirty="0" smtClean="0">
                <a:sym typeface="Symbol" charset="0"/>
              </a:rPr>
              <a:t>First, get a training set - let’s choose OR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>
                <a:sym typeface="Symbol" charset="0"/>
              </a:rPr>
              <a:t>Four “patterns”: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 </a:t>
            </a:r>
            <a:r>
              <a:rPr lang="en-US" sz="2400" dirty="0" smtClean="0">
                <a:sym typeface="Symbol" charset="0"/>
              </a:rPr>
              <a:t>INPUT	       TARGET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sym typeface="Symbol" charset="0"/>
              </a:rPr>
              <a:t> </a:t>
            </a:r>
            <a:r>
              <a:rPr lang="en-US" sz="2400" dirty="0" smtClean="0">
                <a:sym typeface="Symbol" charset="0"/>
              </a:rPr>
              <a:t>  0 0 		     0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sym typeface="Symbol" charset="0"/>
              </a:rPr>
              <a:t> </a:t>
            </a:r>
            <a:r>
              <a:rPr lang="en-US" sz="2400" dirty="0" smtClean="0">
                <a:sym typeface="Symbol" charset="0"/>
              </a:rPr>
              <a:t>  0 1 	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 smtClean="0">
                <a:sym typeface="Symbol" charset="0"/>
              </a:rPr>
              <a:t>   1 0	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 smtClean="0">
                <a:sym typeface="Symbol" charset="0"/>
              </a:rPr>
              <a:t>   1 1 		     1</a:t>
            </a: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endParaRPr lang="en-US" dirty="0" smtClean="0">
              <a:sym typeface="Symbol" charset="0"/>
            </a:endParaRPr>
          </a:p>
          <a:p>
            <a:pPr marL="457200" lvl="1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sym typeface="Symbol" charset="0"/>
              </a:rPr>
              <a:t>Now, randomly present these to the network, apply the learning rule, and continue until it doesn’t make any mistakes.</a:t>
            </a:r>
            <a:endParaRPr lang="en-US" dirty="0">
              <a:sym typeface="Symbol" charset="0"/>
            </a:endParaRPr>
          </a:p>
        </p:txBody>
      </p:sp>
      <p:grpSp>
        <p:nvGrpSpPr>
          <p:cNvPr id="43013" name="Group 12"/>
          <p:cNvGrpSpPr>
            <a:grpSpLocks/>
          </p:cNvGrpSpPr>
          <p:nvPr/>
        </p:nvGrpSpPr>
        <p:grpSpPr bwMode="auto">
          <a:xfrm>
            <a:off x="5410200" y="2667000"/>
            <a:ext cx="2641600" cy="1997075"/>
            <a:chOff x="5991225" y="1752382"/>
            <a:chExt cx="2641600" cy="1997293"/>
          </a:xfrm>
        </p:grpSpPr>
        <p:grpSp>
          <p:nvGrpSpPr>
            <p:cNvPr id="43014" name="Group 6"/>
            <p:cNvGrpSpPr>
              <a:grpSpLocks/>
            </p:cNvGrpSpPr>
            <p:nvPr/>
          </p:nvGrpSpPr>
          <p:grpSpPr bwMode="auto">
            <a:xfrm>
              <a:off x="5991225" y="1752382"/>
              <a:ext cx="2641600" cy="1997293"/>
              <a:chOff x="3276" y="1902"/>
              <a:chExt cx="2484" cy="1725"/>
            </a:xfrm>
          </p:grpSpPr>
          <p:pic>
            <p:nvPicPr>
              <p:cNvPr id="43016" name="Picture 7" descr="120px-Threshold_func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1968"/>
                <a:ext cx="2448" cy="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37" y="3312"/>
                <a:ext cx="1378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net input</a:t>
                </a:r>
                <a:r>
                  <a:rPr lang="en-US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   </a:t>
                </a:r>
                <a:endPara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8" name="Rectangle 9"/>
              <p:cNvSpPr>
                <a:spLocks noChangeArrowheads="1"/>
              </p:cNvSpPr>
              <p:nvPr/>
            </p:nvSpPr>
            <p:spPr bwMode="auto">
              <a:xfrm>
                <a:off x="3276" y="1902"/>
                <a:ext cx="1111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vl="1">
                  <a:spcBef>
                    <a:spcPct val="20000"/>
                  </a:spcBef>
                  <a:buSzPct val="110000"/>
                  <a:buFont typeface="Times" charset="0"/>
                  <a:buNone/>
                  <a:defRPr/>
                </a:pPr>
                <a:r>
                  <a: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eorgia" charset="0"/>
                    <a:sym typeface="Symbol" charset="0"/>
                  </a:rPr>
                  <a:t>output   </a:t>
                </a:r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pic>
          <p:nvPicPr>
            <p:cNvPr id="430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0400" y="2308225"/>
              <a:ext cx="228600" cy="98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477000"/>
            <a:ext cx="23622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A05E2D-4B87-1D40-9E96-26B457F49435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21336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STOP HERE FOR DEMO</a:t>
            </a:r>
            <a:br>
              <a:rPr lang="en-US" dirty="0" smtClean="0"/>
            </a:br>
            <a:r>
              <a:rPr lang="en-US" dirty="0" smtClean="0"/>
              <a:t>(on board)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133600" cy="4762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/>
          <a:lstStyle/>
          <a:p>
            <a:pPr algn="l">
              <a:defRPr/>
            </a:pPr>
            <a:r>
              <a:rPr lang="en-US" smtClean="0">
                <a:latin typeface="Arial" charset="0"/>
              </a:rPr>
              <a:t>Neural Networks/Deep Learning</a:t>
            </a: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40650" y="6248400"/>
            <a:ext cx="1371600" cy="609600"/>
          </a:xfrm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fld id="{25073156-D19A-724D-AC68-9C77DB1DC93C}" type="slidenum">
              <a:rPr lang="en-US">
                <a:latin typeface="Helvetica" charset="0"/>
              </a:rPr>
              <a:pPr algn="ctr">
                <a:defRPr/>
              </a:pPr>
              <a:t>35</a:t>
            </a:fld>
            <a:endParaRPr lang="en-US">
              <a:latin typeface="Helvetica" charset="0"/>
            </a:endParaRPr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457200"/>
            <a:ext cx="89154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Characteristics of perceptron learning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defRPr/>
            </a:pPr>
            <a:r>
              <a:rPr lang="en-US" sz="2800" dirty="0" smtClean="0"/>
              <a:t>Supervised learning: Gave it a set of input-output examples for it to model the function (a </a:t>
            </a:r>
            <a:r>
              <a:rPr lang="en-US" sz="2800" i="1" dirty="0" smtClean="0"/>
              <a:t>teaching signal</a:t>
            </a:r>
            <a:r>
              <a:rPr lang="en-US" sz="2800" dirty="0" smtClean="0"/>
              <a:t>)</a:t>
            </a:r>
          </a:p>
          <a:p>
            <a:pPr>
              <a:buSzPct val="100000"/>
              <a:defRPr/>
            </a:pPr>
            <a:r>
              <a:rPr lang="en-US" sz="2800" i="1" dirty="0" smtClean="0"/>
              <a:t>Error correction learning</a:t>
            </a:r>
            <a:r>
              <a:rPr lang="en-US" sz="2800" dirty="0" smtClean="0"/>
              <a:t>: only corrected it when it is wrong (never praised! ;-))</a:t>
            </a:r>
          </a:p>
          <a:p>
            <a:pPr>
              <a:buSzPct val="100000"/>
              <a:defRPr/>
            </a:pPr>
            <a:r>
              <a:rPr lang="en-US" sz="2800" dirty="0" smtClean="0"/>
              <a:t>Random presentation of patterns.</a:t>
            </a:r>
          </a:p>
          <a:p>
            <a:pPr>
              <a:buSzPct val="100000"/>
              <a:defRPr/>
            </a:pPr>
            <a:r>
              <a:rPr lang="en-US" sz="2800" dirty="0" smtClean="0"/>
              <a:t>Slow! Learning on some patterns ruins learning on others.</a:t>
            </a:r>
          </a:p>
          <a:p>
            <a:pPr>
              <a:buSzPct val="100000"/>
              <a:defRPr/>
            </a:pP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6B81FE-D483-324B-9EC0-FFC907AA3EF1}" type="datetime1">
              <a:rPr lang="en-US" smtClean="0"/>
              <a:t>1/11/19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3200"/>
            <a:ext cx="22860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2B73880-04A5-F245-9983-79583959A91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Perceptron Learning Made </a:t>
            </a:r>
            <a:r>
              <a:rPr lang="en-US" dirty="0" smtClean="0"/>
              <a:t>Simple for Computer Science</a:t>
            </a:r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447800"/>
            <a:ext cx="8305800" cy="46101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latin typeface="Times New Roman"/>
                <a:cs typeface="Times New Roman"/>
              </a:rPr>
              <a:t>Output activation rule: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>
                <a:latin typeface="Times New Roman"/>
                <a:cs typeface="Times New Roman"/>
              </a:rPr>
              <a:t>First, compute the </a:t>
            </a:r>
            <a:r>
              <a:rPr lang="en-US" sz="2400" i="1" dirty="0" smtClean="0">
                <a:latin typeface="Times New Roman"/>
                <a:cs typeface="Times New Roman"/>
              </a:rPr>
              <a:t>output of the network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en-US" sz="2800" dirty="0" smtClean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latin typeface="Times New Roman"/>
                <a:cs typeface="Times New Roman"/>
              </a:rPr>
              <a:t>Learning </a:t>
            </a:r>
            <a:r>
              <a:rPr lang="en-US" sz="2800" dirty="0" smtClean="0">
                <a:latin typeface="Times New Roman"/>
                <a:cs typeface="Times New Roman"/>
              </a:rPr>
              <a:t>rule (note it is even simpler with a bias!)</a:t>
            </a:r>
            <a:endParaRPr lang="en-US" sz="2800" dirty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sz="2400" dirty="0">
                <a:latin typeface="Times New Roman"/>
                <a:cs typeface="Times New Roman"/>
              </a:rPr>
              <a:t>If output is 1 and should be 0, then </a:t>
            </a:r>
            <a:r>
              <a:rPr lang="en-US" sz="2400" i="1" dirty="0">
                <a:latin typeface="Times New Roman"/>
                <a:cs typeface="Times New Roman"/>
              </a:rPr>
              <a:t>lower </a:t>
            </a:r>
            <a:r>
              <a:rPr lang="en-US" sz="2400" dirty="0">
                <a:latin typeface="Times New Roman"/>
                <a:cs typeface="Times New Roman"/>
              </a:rPr>
              <a:t>weights to active inputs and the bias </a:t>
            </a:r>
            <a:r>
              <a:rPr lang="en-US" sz="2400" i="1" dirty="0">
                <a:latin typeface="Times New Roman"/>
                <a:cs typeface="Times New Roman"/>
              </a:rPr>
              <a:t>w</a:t>
            </a:r>
            <a:r>
              <a:rPr lang="en-US" sz="2400" i="1" baseline="-25000" dirty="0">
                <a:latin typeface="Times New Roman"/>
                <a:cs typeface="Times New Roman"/>
              </a:rPr>
              <a:t>0</a:t>
            </a:r>
            <a:endParaRPr lang="en-US" sz="2400" dirty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latin typeface="Times New Roman"/>
                <a:cs typeface="Times New Roman"/>
              </a:rPr>
              <a:t>If output is 0 and should be 1, then </a:t>
            </a:r>
            <a:r>
              <a:rPr lang="en-US" sz="2400" i="1" dirty="0">
                <a:latin typeface="Times New Roman"/>
                <a:cs typeface="Times New Roman"/>
              </a:rPr>
              <a:t>raise </a:t>
            </a:r>
            <a:r>
              <a:rPr lang="en-US" sz="2400" dirty="0">
                <a:latin typeface="Times New Roman"/>
                <a:cs typeface="Times New Roman"/>
              </a:rPr>
              <a:t>weights to active inputs and the bias </a:t>
            </a:r>
            <a:r>
              <a:rPr lang="en-US" sz="2400" i="1" dirty="0">
                <a:latin typeface="Times New Roman"/>
                <a:cs typeface="Times New Roman"/>
              </a:rPr>
              <a:t>w</a:t>
            </a:r>
            <a:r>
              <a:rPr lang="en-US" sz="2400" i="1" baseline="-25000" dirty="0">
                <a:latin typeface="Times New Roman"/>
                <a:cs typeface="Times New Roman"/>
              </a:rPr>
              <a:t>0</a:t>
            </a:r>
            <a:endParaRPr lang="en-US" sz="2400" dirty="0">
              <a:latin typeface="Times New Roman"/>
              <a:cs typeface="Times New Roman"/>
            </a:endParaRP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ja-JP" altLang="en-US" sz="2400" dirty="0">
                <a:latin typeface="Times New Roman"/>
                <a:cs typeface="Times New Roman"/>
                <a:sym typeface="Symbol" charset="0"/>
              </a:rPr>
              <a:t>“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active input</a:t>
            </a:r>
            <a:r>
              <a:rPr lang="ja-JP" altLang="en-US" sz="2400" dirty="0">
                <a:latin typeface="Times New Roman"/>
                <a:cs typeface="Times New Roman"/>
                <a:sym typeface="Symbol" charset="0"/>
              </a:rPr>
              <a:t>”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 means x</a:t>
            </a:r>
            <a:r>
              <a:rPr lang="en-US" sz="2400" baseline="-25000" dirty="0">
                <a:latin typeface="Times New Roman"/>
                <a:cs typeface="Times New Roman"/>
                <a:sym typeface="Symbol" charset="0"/>
              </a:rPr>
              <a:t>i 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sz="24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0"/>
              </a:rPr>
              <a:t>, not </a:t>
            </a:r>
            <a:r>
              <a:rPr lang="en-US" sz="2400" dirty="0">
                <a:latin typeface="Times New Roman"/>
                <a:cs typeface="Times New Roman"/>
              </a:rPr>
              <a:t>0)</a:t>
            </a:r>
            <a:endParaRPr lang="en-US" sz="2400" dirty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endParaRPr lang="en-US" sz="2400" dirty="0">
              <a:latin typeface="Times New Roman"/>
              <a:cs typeface="Times New Roman"/>
              <a:sym typeface="Symbol" charset="0"/>
            </a:endParaRPr>
          </a:p>
        </p:txBody>
      </p:sp>
      <p:pic>
        <p:nvPicPr>
          <p:cNvPr id="5120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05100"/>
            <a:ext cx="45497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120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43175"/>
            <a:ext cx="3729038" cy="10001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3200"/>
            <a:ext cx="22860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407B99F-7092-524E-AD1B-0569FF583532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Perceptron Learning Made </a:t>
            </a:r>
            <a:r>
              <a:rPr lang="en-US" dirty="0" smtClean="0"/>
              <a:t>Simple for Computer Science</a:t>
            </a:r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447800"/>
            <a:ext cx="89916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Output activation rule: 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en-US" sz="2800" dirty="0" smtClean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Learning rule: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     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+ α*(teacher - output)*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				</a:t>
            </a:r>
            <a:r>
              <a:rPr lang="en-US" sz="2400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  <a:sym typeface="Symbol" charset="0"/>
              </a:rPr>
              <a:t>α</a:t>
            </a:r>
            <a:r>
              <a:rPr lang="en-US" sz="2400" dirty="0" smtClean="0">
                <a:latin typeface="Times New Roman"/>
                <a:cs typeface="Times New Roman"/>
                <a:sym typeface="Symbol" charset="0"/>
              </a:rPr>
              <a:t> is the </a:t>
            </a:r>
            <a:r>
              <a:rPr lang="en-US" sz="2400" i="1" dirty="0" smtClean="0">
                <a:latin typeface="Times New Roman"/>
                <a:cs typeface="Times New Roman"/>
                <a:sym typeface="Symbol" charset="0"/>
              </a:rPr>
              <a:t>learning rate</a:t>
            </a:r>
            <a:r>
              <a:rPr lang="en-US" sz="2400" dirty="0" smtClean="0">
                <a:latin typeface="Times New Roman"/>
                <a:cs typeface="Times New Roman"/>
                <a:sym typeface="Symbol" charset="0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>
                <a:latin typeface="Times New Roman"/>
                <a:cs typeface="Times New Roman"/>
                <a:sym typeface="Symbol" charset="0"/>
              </a:rPr>
              <a:t>This is known as the </a:t>
            </a:r>
            <a:r>
              <a:rPr lang="en-US" sz="2800" i="1" dirty="0" smtClean="0">
                <a:latin typeface="Times New Roman"/>
                <a:cs typeface="Times New Roman"/>
                <a:sym typeface="Symbol" charset="0"/>
              </a:rPr>
              <a:t>delta rule</a:t>
            </a:r>
            <a:r>
              <a:rPr lang="en-US" sz="2800" dirty="0" smtClean="0">
                <a:latin typeface="Times New Roman"/>
                <a:cs typeface="Times New Roman"/>
                <a:sym typeface="Symbol" charset="0"/>
              </a:rPr>
              <a:t> because learning is based on the </a:t>
            </a:r>
            <a:r>
              <a:rPr lang="en-US" sz="2800" i="1" dirty="0" smtClean="0">
                <a:latin typeface="Times New Roman"/>
                <a:cs typeface="Times New Roman"/>
                <a:sym typeface="Symbol" charset="0"/>
              </a:rPr>
              <a:t>delta</a:t>
            </a:r>
            <a:r>
              <a:rPr lang="en-US" sz="2800" dirty="0" smtClean="0">
                <a:latin typeface="Times New Roman"/>
                <a:cs typeface="Times New Roman"/>
                <a:sym typeface="Symbol" charset="0"/>
              </a:rPr>
              <a:t> (difference) between what you did and what you should have done: </a:t>
            </a:r>
            <a:r>
              <a:rPr lang="en-US" sz="2800" dirty="0" err="1" smtClean="0">
                <a:latin typeface="Times New Roman"/>
                <a:cs typeface="Times New Roman"/>
                <a:sym typeface="Symbol" charset="0"/>
              </a:rPr>
              <a:t>δ</a:t>
            </a:r>
            <a:r>
              <a:rPr lang="en-US" sz="2800" dirty="0" smtClean="0">
                <a:latin typeface="Times New Roman"/>
                <a:cs typeface="Times New Roman"/>
                <a:sym typeface="Symbol" charset="0"/>
              </a:rPr>
              <a:t> = (teacher – output)</a:t>
            </a:r>
          </a:p>
          <a:p>
            <a:pPr>
              <a:lnSpc>
                <a:spcPct val="90000"/>
              </a:lnSpc>
              <a:defRPr/>
            </a:pPr>
            <a:r>
              <a:rPr lang="en-US" sz="2800" i="1" dirty="0" smtClean="0">
                <a:latin typeface="Times New Roman"/>
                <a:cs typeface="Times New Roman"/>
                <a:sym typeface="Symbol" charset="0"/>
              </a:rPr>
              <a:t>N.B.</a:t>
            </a:r>
            <a:r>
              <a:rPr lang="en-US" sz="2800" dirty="0" smtClean="0">
                <a:latin typeface="Times New Roman"/>
                <a:cs typeface="Times New Roman"/>
                <a:sym typeface="Symbol" charset="0"/>
              </a:rPr>
              <a:t> In what follows, to make things simple, I will leave out α by assuming it is 1. </a:t>
            </a:r>
            <a:endParaRPr lang="en-US" i="1" dirty="0" smtClean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532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45497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325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2" y="1743075"/>
            <a:ext cx="3729038" cy="10001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76600" y="6545263"/>
            <a:ext cx="25908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2F3063-30D2-274A-BDB2-DE5907F563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Are these the same rule?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91440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latin typeface="Times New Roman"/>
                <a:cs typeface="Times New Roman"/>
              </a:rPr>
              <a:t>Learning rule:</a:t>
            </a: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If output is 1 and should be 0, then </a:t>
            </a:r>
            <a:r>
              <a:rPr lang="en-US" i="1" dirty="0">
                <a:latin typeface="Times New Roman"/>
                <a:cs typeface="Times New Roman"/>
              </a:rPr>
              <a:t>lower </a:t>
            </a:r>
            <a:r>
              <a:rPr lang="en-US" dirty="0">
                <a:latin typeface="Times New Roman"/>
                <a:cs typeface="Times New Roman"/>
              </a:rPr>
              <a:t>weights to active inputs and </a:t>
            </a:r>
            <a:r>
              <a:rPr lang="en-US" dirty="0" smtClean="0">
                <a:latin typeface="Times New Roman"/>
                <a:cs typeface="Times New Roman"/>
              </a:rPr>
              <a:t>the bias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If output is 0 and should be 1, then </a:t>
            </a:r>
            <a:r>
              <a:rPr lang="en-US" i="1" dirty="0">
                <a:latin typeface="Times New Roman"/>
                <a:cs typeface="Times New Roman"/>
              </a:rPr>
              <a:t>raise </a:t>
            </a:r>
            <a:r>
              <a:rPr lang="en-US" dirty="0">
                <a:latin typeface="Times New Roman"/>
                <a:cs typeface="Times New Roman"/>
              </a:rPr>
              <a:t>weights to active inputs and </a:t>
            </a:r>
            <a:r>
              <a:rPr lang="en-US" dirty="0" smtClean="0">
                <a:latin typeface="Times New Roman"/>
                <a:cs typeface="Times New Roman"/>
              </a:rPr>
              <a:t>the bias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Learning rule</a:t>
            </a:r>
            <a:r>
              <a:rPr lang="en-US" sz="2400" dirty="0" smtClean="0">
                <a:latin typeface="Times New Roman"/>
                <a:cs typeface="Times New Roman"/>
                <a:sym typeface="Symbol" charset="0"/>
              </a:rPr>
              <a:t>: (remember I am assuming α=1, so leaving it out)</a:t>
            </a:r>
            <a:endParaRPr lang="en-US" sz="2400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- output)*</a:t>
            </a:r>
            <a:r>
              <a:rPr lang="en-US" i="1" dirty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>
                <a:latin typeface="Times New Roman"/>
                <a:cs typeface="Times New Roman"/>
                <a:sym typeface="Symbol" charset="0"/>
              </a:rPr>
              <a:t>i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err="1" smtClean="0">
                <a:latin typeface="Times New Roman"/>
                <a:cs typeface="Times New Roman"/>
                <a:sym typeface="Symbol" charset="0"/>
              </a:rPr>
              <a:t>δ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endParaRPr lang="en-US" baseline="-25000" dirty="0" smtClean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baseline="-25000" dirty="0" smtClean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baseline="-25000" dirty="0">
                <a:latin typeface="Times New Roman"/>
                <a:cs typeface="Times New Roman"/>
                <a:sym typeface="Symbol" charset="0"/>
              </a:rPr>
              <a:t>	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					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 err="1" smtClean="0">
                <a:latin typeface="Times New Roman"/>
                <a:cs typeface="Times New Roman"/>
                <a:sym typeface="Symbol" charset="0"/>
              </a:rPr>
              <a:t>δ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= (teacher-output))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sz="2400" dirty="0">
              <a:latin typeface="Times New Roman"/>
              <a:cs typeface="Times New Roman"/>
              <a:sym typeface="Symbo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48000" y="6630988"/>
            <a:ext cx="3276600" cy="227012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F8DC7FA-DFCA-A348-948C-48A4A8C9B55A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 smtClean="0"/>
              <a:t>Let’s convince ourselves these are the same…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89916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latin typeface="Times New Roman"/>
                <a:cs typeface="Times New Roman"/>
              </a:rPr>
              <a:t>Learning rule:</a:t>
            </a: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If output is 1 and should be 0, then </a:t>
            </a:r>
            <a:r>
              <a:rPr lang="en-US" i="1" dirty="0">
                <a:latin typeface="Times New Roman"/>
                <a:cs typeface="Times New Roman"/>
              </a:rPr>
              <a:t>lower </a:t>
            </a:r>
            <a:r>
              <a:rPr lang="en-US" dirty="0">
                <a:latin typeface="Times New Roman"/>
                <a:cs typeface="Times New Roman"/>
              </a:rPr>
              <a:t>weights to active inputs and </a:t>
            </a:r>
            <a:r>
              <a:rPr lang="en-US" dirty="0" smtClean="0">
                <a:latin typeface="Times New Roman"/>
                <a:cs typeface="Times New Roman"/>
              </a:rPr>
              <a:t>the bias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– output)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(0 – 1)1     </a:t>
            </a:r>
            <a:r>
              <a:rPr lang="en-US" sz="2200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  <a:sym typeface="Symbol" charset="0"/>
              </a:rPr>
              <a:t>“x</a:t>
            </a:r>
            <a:r>
              <a:rPr lang="en-US" sz="2200" baseline="-25000" dirty="0" smtClean="0">
                <a:latin typeface="Times New Roman"/>
                <a:cs typeface="Times New Roman"/>
                <a:sym typeface="Symbol" charset="0"/>
              </a:rPr>
              <a:t>i </a:t>
            </a:r>
            <a:r>
              <a:rPr lang="en-US" sz="2200" dirty="0" smtClean="0">
                <a:latin typeface="Times New Roman"/>
                <a:cs typeface="Times New Roman"/>
                <a:sym typeface="Symbol" charset="0"/>
              </a:rPr>
              <a:t>is an active input” </a:t>
            </a:r>
            <a:r>
              <a:rPr lang="en-US" sz="2200" i="1" dirty="0" smtClean="0">
                <a:latin typeface="Times New Roman"/>
                <a:cs typeface="Times New Roman"/>
                <a:sym typeface="Symbol" charset="0"/>
              </a:rPr>
              <a:t>means</a:t>
            </a:r>
            <a:r>
              <a:rPr lang="en-US" sz="2200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sz="2200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sz="2200" dirty="0" smtClean="0">
                <a:latin typeface="Times New Roman"/>
                <a:cs typeface="Times New Roman"/>
                <a:sym typeface="Symbol" charset="0"/>
              </a:rPr>
              <a:t> = 1)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000" dirty="0" smtClean="0">
                <a:latin typeface="Times New Roman"/>
                <a:cs typeface="Times New Roman"/>
                <a:sym typeface="Symbol" charset="0"/>
              </a:rPr>
              <a:t>	</a:t>
            </a:r>
            <a:r>
              <a:rPr lang="en-US" sz="2000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sz="2000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–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1	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  		 </a:t>
            </a:r>
            <a:r>
              <a:rPr lang="en-US" i="1" dirty="0" smtClean="0">
                <a:latin typeface="Times New Roman"/>
                <a:cs typeface="Times New Roman"/>
              </a:rPr>
              <a:t>lower </a:t>
            </a:r>
            <a:r>
              <a:rPr lang="en-US" dirty="0" smtClean="0">
                <a:latin typeface="Times New Roman"/>
                <a:cs typeface="Times New Roman"/>
              </a:rPr>
              <a:t>weight</a:t>
            </a:r>
            <a:endParaRPr lang="en-US" dirty="0" smtClean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endParaRPr lang="en-US" dirty="0" smtClean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What if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is inactive?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– output)</a:t>
            </a:r>
            <a:r>
              <a:rPr lang="en-US" i="1" dirty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>
                <a:latin typeface="Times New Roman"/>
                <a:cs typeface="Times New Roman"/>
                <a:sym typeface="Symbol" charset="0"/>
              </a:rPr>
              <a:t>i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– output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)0 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								(no change)</a:t>
            </a:r>
            <a:endParaRPr lang="en-US" baseline="-25000" dirty="0">
              <a:latin typeface="Times New Roman"/>
              <a:cs typeface="Times New Roman"/>
              <a:sym typeface="Symbol" charset="0"/>
            </a:endParaRP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endParaRPr lang="en-US" dirty="0" smtClean="0">
              <a:latin typeface="Times New Roman"/>
              <a:cs typeface="Times New Roman"/>
              <a:sym typeface="Symbo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Supervised learning (learn a </a:t>
            </a:r>
            <a:r>
              <a:rPr lang="en-US" i="1" dirty="0" smtClean="0"/>
              <a:t>mapping</a:t>
            </a:r>
            <a:r>
              <a:rPr lang="en-US" dirty="0" smtClean="0"/>
              <a:t> from input to a target) comes in two forms:</a:t>
            </a:r>
          </a:p>
          <a:p>
            <a:pPr lvl="1"/>
            <a:r>
              <a:rPr lang="en-US" dirty="0" smtClean="0"/>
              <a:t>Classification (learn a mapping to a category label)</a:t>
            </a:r>
          </a:p>
          <a:p>
            <a:pPr lvl="1"/>
            <a:r>
              <a:rPr lang="en-US" dirty="0" smtClean="0"/>
              <a:t>Regression (learn a real-valued function)</a:t>
            </a:r>
          </a:p>
          <a:p>
            <a:r>
              <a:rPr lang="en-US" dirty="0" smtClean="0"/>
              <a:t>This is the textbook story, but in fact, it is hard to categorize all supervised learning into just these two – for example, transforming English sentences to French ones.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8EDE-FA92-1247-BB67-5037621FFB8B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338948-0107-6340-B0EA-21288214E26D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 smtClean="0"/>
              <a:t>Let’s convince ourselves these are the same…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89916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latin typeface="Times New Roman"/>
                <a:cs typeface="Times New Roman"/>
              </a:rPr>
              <a:t>Learning rule:</a:t>
            </a:r>
          </a:p>
          <a:p>
            <a:pPr lvl="1"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If output is </a:t>
            </a:r>
            <a:r>
              <a:rPr lang="en-US" dirty="0" smtClean="0">
                <a:latin typeface="Times New Roman"/>
                <a:cs typeface="Times New Roman"/>
              </a:rPr>
              <a:t>0 </a:t>
            </a:r>
            <a:r>
              <a:rPr lang="en-US" dirty="0">
                <a:latin typeface="Times New Roman"/>
                <a:cs typeface="Times New Roman"/>
              </a:rPr>
              <a:t>and should be </a:t>
            </a:r>
            <a:r>
              <a:rPr lang="en-US" dirty="0" smtClean="0">
                <a:latin typeface="Times New Roman"/>
                <a:cs typeface="Times New Roman"/>
              </a:rPr>
              <a:t>1, </a:t>
            </a:r>
            <a:r>
              <a:rPr lang="en-US" dirty="0">
                <a:latin typeface="Times New Roman"/>
                <a:cs typeface="Times New Roman"/>
              </a:rPr>
              <a:t>then </a:t>
            </a:r>
            <a:r>
              <a:rPr lang="en-US" i="1" dirty="0" smtClean="0">
                <a:latin typeface="Times New Roman"/>
                <a:cs typeface="Times New Roman"/>
              </a:rPr>
              <a:t>raise </a:t>
            </a:r>
            <a:r>
              <a:rPr lang="en-US" dirty="0" smtClean="0">
                <a:latin typeface="Times New Roman"/>
                <a:cs typeface="Times New Roman"/>
              </a:rPr>
              <a:t>weights </a:t>
            </a:r>
            <a:r>
              <a:rPr lang="en-US" dirty="0">
                <a:latin typeface="Times New Roman"/>
                <a:cs typeface="Times New Roman"/>
              </a:rPr>
              <a:t>to active inputs and </a:t>
            </a:r>
            <a:r>
              <a:rPr lang="en-US" i="1" dirty="0" smtClean="0">
                <a:latin typeface="Times New Roman"/>
                <a:cs typeface="Times New Roman"/>
              </a:rPr>
              <a:t>lower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threshold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– output)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(1 – 0)1 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sz="2400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+ 1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				(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raise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weight)</a:t>
            </a:r>
          </a:p>
          <a:p>
            <a:pPr lvl="1">
              <a:lnSpc>
                <a:spcPct val="90000"/>
              </a:lnSpc>
              <a:buFont typeface="Wingdings" charset="0"/>
              <a:buNone/>
              <a:defRPr/>
            </a:pPr>
            <a:endParaRPr lang="en-US" dirty="0" smtClean="0">
              <a:latin typeface="Times New Roman"/>
              <a:cs typeface="Times New Roman"/>
              <a:sym typeface="Symbo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5F704B-6055-2B41-851F-545EE8AA0683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 smtClean="0"/>
              <a:t>Let</a:t>
            </a:r>
            <a:r>
              <a:rPr lang="fr-FR" sz="4000" dirty="0" smtClean="0"/>
              <a:t>’</a:t>
            </a:r>
            <a:r>
              <a:rPr lang="en-US" sz="4000" dirty="0" smtClean="0"/>
              <a:t>s convince ourselves these are the same…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91440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</a:rPr>
              <a:t>What about the bias? Recall 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 -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θ</a:t>
            </a:r>
            <a:endParaRPr lang="en-US" i="1" dirty="0" smtClean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We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just treat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as a weight from a unit that is always a constant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1 (i.e.,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=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1)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</a:t>
            </a:r>
            <a:r>
              <a:rPr lang="en-US" dirty="0" smtClean="0">
                <a:latin typeface="Times New Roman"/>
                <a:cs typeface="Times New Roman"/>
              </a:rPr>
              <a:t>If </a:t>
            </a:r>
            <a:r>
              <a:rPr lang="en-US" dirty="0">
                <a:latin typeface="Times New Roman"/>
                <a:cs typeface="Times New Roman"/>
              </a:rPr>
              <a:t>output is 1 and should be 0, then </a:t>
            </a:r>
            <a:r>
              <a:rPr lang="en-US" i="1" dirty="0">
                <a:latin typeface="Times New Roman"/>
                <a:cs typeface="Times New Roman"/>
              </a:rPr>
              <a:t>lower </a:t>
            </a:r>
            <a:r>
              <a:rPr lang="en-US" dirty="0">
                <a:latin typeface="Times New Roman"/>
                <a:cs typeface="Times New Roman"/>
              </a:rPr>
              <a:t>weights to 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active </a:t>
            </a:r>
            <a:r>
              <a:rPr lang="en-US" dirty="0">
                <a:latin typeface="Times New Roman"/>
                <a:cs typeface="Times New Roman"/>
              </a:rPr>
              <a:t>inputs </a:t>
            </a:r>
            <a:r>
              <a:rPr lang="en-US" i="1" dirty="0" smtClean="0">
                <a:latin typeface="Times New Roman"/>
                <a:cs typeface="Times New Roman"/>
              </a:rPr>
              <a:t>and lower the bias</a:t>
            </a:r>
            <a:endParaRPr lang="en-US" i="1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Learning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rule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: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–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output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)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endParaRPr lang="en-US" baseline="-25000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I.e.:	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=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+ (0 – 1)(1) 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   </a:t>
            </a:r>
            <a:r>
              <a:rPr lang="en-US" i="1" dirty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>
                <a:latin typeface="Times New Roman"/>
                <a:cs typeface="Times New Roman"/>
                <a:sym typeface="Symbol" charset="0"/>
              </a:rPr>
              <a:t>0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(–1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)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(1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) </a:t>
            </a:r>
            <a:endParaRPr lang="en-US" dirty="0" smtClean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 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i="1" dirty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>
                <a:latin typeface="Times New Roman"/>
                <a:cs typeface="Times New Roman"/>
                <a:sym typeface="Symbol" charset="0"/>
              </a:rPr>
              <a:t>0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- 1				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lower </a:t>
            </a:r>
            <a:r>
              <a:rPr lang="en-US" i="1" dirty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>
                <a:latin typeface="Times New Roman"/>
                <a:cs typeface="Times New Roman"/>
                <a:sym typeface="Symbol" charset="0"/>
              </a:rPr>
              <a:t>0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endParaRPr lang="en-US" dirty="0">
              <a:latin typeface="Times New Roman"/>
              <a:cs typeface="Times New Roman"/>
              <a:sym typeface="Symbo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13078F-3DA5-6A4D-B37D-82FDF37C6048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 smtClean="0"/>
              <a:t>Let</a:t>
            </a:r>
            <a:r>
              <a:rPr lang="fr-FR" sz="4000" dirty="0" smtClean="0"/>
              <a:t>’</a:t>
            </a:r>
            <a:r>
              <a:rPr lang="en-US" sz="4000" dirty="0" smtClean="0"/>
              <a:t>s convince ourselves these are the same…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87630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</a:rPr>
              <a:t>What if we get it right??? Then teacher = output, and …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Learning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rule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:</a:t>
            </a:r>
            <a:endParaRPr lang="en-US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dirty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+ (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teacher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–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output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)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</a:t>
            </a:r>
            <a:endParaRPr lang="en-US" baseline="-25000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+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0</a:t>
            </a:r>
            <a:r>
              <a:rPr lang="en-US" dirty="0">
                <a:latin typeface="Times New Roman"/>
                <a:cs typeface="Times New Roman"/>
                <a:sym typeface="Symbol" charset="0"/>
              </a:rPr>
              <a:t>*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i </a:t>
            </a:r>
          </a:p>
          <a:p>
            <a:pPr>
              <a:lnSpc>
                <a:spcPct val="90000"/>
              </a:lnSpc>
              <a:buFont typeface="Times" charset="0"/>
              <a:buNone/>
              <a:defRPr/>
            </a:pPr>
            <a:r>
              <a:rPr lang="en-US" baseline="-25000" dirty="0">
                <a:latin typeface="Times New Roman"/>
                <a:cs typeface="Times New Roman"/>
                <a:sym typeface="Symbol" charset="0"/>
              </a:rPr>
              <a:t>	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		</a:t>
            </a:r>
            <a:r>
              <a:rPr lang="en-US" baseline="-25000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  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=</a:t>
            </a:r>
            <a:r>
              <a:rPr lang="en-US" baseline="-25000" dirty="0" smtClean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  <a:sym typeface="Symbol" charset="0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  <a:sym typeface="Symbol" charset="0"/>
              </a:rPr>
              <a:t>i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				(no change)</a:t>
            </a:r>
            <a:endParaRPr lang="en-US" baseline="-25000" dirty="0">
              <a:latin typeface="Times New Roman"/>
              <a:cs typeface="Times New Roman"/>
              <a:sym typeface="Symbo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4CCDE78-E755-0B42-87E0-748BFB7EE0AD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The Guarantee</a:t>
            </a:r>
            <a:endParaRPr lang="en-US" sz="4000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8763000" cy="5105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</a:rPr>
              <a:t>Anything a perceptron can compute, it can </a:t>
            </a:r>
            <a:r>
              <a:rPr lang="en-US" i="1" dirty="0" smtClean="0">
                <a:latin typeface="Times New Roman"/>
                <a:cs typeface="Times New Roman"/>
              </a:rPr>
              <a:t>learn</a:t>
            </a:r>
            <a:r>
              <a:rPr lang="en-US" dirty="0" smtClean="0">
                <a:latin typeface="Times New Roman"/>
                <a:cs typeface="Times New Roman"/>
              </a:rPr>
              <a:t> to compute</a:t>
            </a:r>
            <a:endParaRPr lang="en-US" baseline="-25000" dirty="0" smtClean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endParaRPr lang="en-US" baseline="-25000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Trained on a function it can learn to compute, the perceptron convergence procedure (i.e., for our purposes, the delta rule)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will always converge.</a:t>
            </a:r>
          </a:p>
          <a:p>
            <a:pPr>
              <a:lnSpc>
                <a:spcPct val="90000"/>
              </a:lnSpc>
              <a:defRPr/>
            </a:pPr>
            <a:endParaRPr lang="en-US" i="1" dirty="0">
              <a:latin typeface="Times New Roman"/>
              <a:cs typeface="Times New Roman"/>
              <a:sym typeface="Symbol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Ok, so what </a:t>
            </a:r>
            <a:r>
              <a:rPr lang="en-US" i="1" dirty="0" smtClean="0">
                <a:latin typeface="Times New Roman"/>
                <a:cs typeface="Times New Roman"/>
                <a:sym typeface="Symbol" charset="0"/>
              </a:rPr>
              <a:t>can</a:t>
            </a:r>
            <a:r>
              <a:rPr lang="en-US" dirty="0" smtClean="0">
                <a:latin typeface="Times New Roman"/>
                <a:cs typeface="Times New Roman"/>
                <a:sym typeface="Symbol" charset="0"/>
              </a:rPr>
              <a:t> a perceptron compute?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can a perceptron compute?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763000" cy="525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First, let’s rewrite the activation rule: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i="1" dirty="0" smtClean="0"/>
              <a:t>w</a:t>
            </a:r>
            <a:r>
              <a:rPr lang="en-US" i="1" baseline="-25000" dirty="0" smtClean="0"/>
              <a:t>0 </a:t>
            </a:r>
            <a:r>
              <a:rPr lang="en-US" baseline="-25000" dirty="0" smtClean="0"/>
              <a:t> </a:t>
            </a:r>
            <a:r>
              <a:rPr lang="en-US" dirty="0" smtClean="0"/>
              <a:t>is also known as the </a:t>
            </a:r>
            <a:r>
              <a:rPr lang="en-US" i="1" dirty="0" smtClean="0"/>
              <a:t>bias</a:t>
            </a:r>
            <a:r>
              <a:rPr lang="en-US" dirty="0" smtClean="0"/>
              <a:t> and says when the neuron likes to be 1 in the absence of other input. REMEMBER: </a:t>
            </a:r>
            <a:r>
              <a:rPr lang="en-US" i="1" dirty="0" smtClean="0"/>
              <a:t>bias=w</a:t>
            </a:r>
            <a:r>
              <a:rPr lang="en-US" i="1" baseline="-25000" dirty="0" smtClean="0"/>
              <a:t>0</a:t>
            </a:r>
            <a:r>
              <a:rPr lang="en-US" i="1" dirty="0" smtClean="0"/>
              <a:t>= -</a:t>
            </a:r>
            <a:r>
              <a:rPr lang="en-US" i="1" dirty="0" err="1" smtClean="0"/>
              <a:t>θ</a:t>
            </a:r>
            <a:endParaRPr lang="en-US" i="1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352800" y="6477000"/>
            <a:ext cx="2438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D65B18-B854-5C44-B495-3370964EBA4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758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3505200" cy="2871788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a perceptron compute?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458200" cy="5410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One more step: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Here we simply are rewriting the expression as a function: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dirty="0" smtClean="0"/>
              <a:t>Notation: BOLD </a:t>
            </a:r>
            <a:r>
              <a:rPr lang="en-US" b="1" dirty="0"/>
              <a:t>w</a:t>
            </a:r>
            <a:r>
              <a:rPr lang="en-US" b="1" dirty="0" smtClean="0"/>
              <a:t> </a:t>
            </a:r>
            <a:r>
              <a:rPr lang="en-US" dirty="0" smtClean="0"/>
              <a:t>and BOLD </a:t>
            </a:r>
            <a:r>
              <a:rPr lang="en-US" b="1" dirty="0"/>
              <a:t>x</a:t>
            </a:r>
            <a:r>
              <a:rPr lang="en-US" b="1" dirty="0" smtClean="0"/>
              <a:t> </a:t>
            </a:r>
            <a:r>
              <a:rPr lang="en-US" dirty="0" smtClean="0"/>
              <a:t>are vectors.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00400" y="6477000"/>
            <a:ext cx="2438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D0984E-FEE0-844F-BA5B-90E9E442CE6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861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71600"/>
            <a:ext cx="4284663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6861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800600"/>
            <a:ext cx="5791200" cy="1066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a perceptron compute?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382000" cy="49530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ow our activation </a:t>
            </a:r>
            <a:r>
              <a:rPr lang="en-US" sz="2800" dirty="0" smtClean="0">
                <a:latin typeface="Times New Roman"/>
                <a:cs typeface="Times New Roman"/>
              </a:rPr>
              <a:t>rule is</a:t>
            </a:r>
            <a:r>
              <a:rPr lang="en-US" sz="2800" dirty="0" smtClean="0">
                <a:latin typeface="Times New Roman"/>
                <a:cs typeface="Times New Roman"/>
              </a:rPr>
              <a:t>:</a:t>
            </a:r>
          </a:p>
          <a:p>
            <a:pPr>
              <a:defRPr/>
            </a:pPr>
            <a:r>
              <a:rPr lang="en-US" sz="2800" dirty="0">
                <a:latin typeface="Times New Roman"/>
                <a:cs typeface="Times New Roman"/>
              </a:rPr>
              <a:t>W</a:t>
            </a:r>
            <a:r>
              <a:rPr lang="en-US" sz="2800" dirty="0" smtClean="0">
                <a:latin typeface="Times New Roman"/>
                <a:cs typeface="Times New Roman"/>
              </a:rPr>
              <a:t>e </a:t>
            </a:r>
            <a:r>
              <a:rPr lang="en-US" sz="2800" dirty="0" smtClean="0">
                <a:latin typeface="Times New Roman"/>
                <a:cs typeface="Times New Roman"/>
              </a:rPr>
              <a:t>call </a:t>
            </a:r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b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)=0 the </a:t>
            </a:r>
            <a:r>
              <a:rPr lang="en-US" sz="2800" i="1" dirty="0" smtClean="0">
                <a:latin typeface="Times New Roman"/>
                <a:cs typeface="Times New Roman"/>
              </a:rPr>
              <a:t>decision</a:t>
            </a:r>
          </a:p>
          <a:p>
            <a:pPr marL="0" indent="0">
              <a:buNone/>
              <a:defRPr/>
            </a:pP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boundary – </a:t>
            </a:r>
            <a:r>
              <a:rPr lang="en-US" sz="2800" dirty="0" smtClean="0">
                <a:latin typeface="Times New Roman"/>
                <a:cs typeface="Times New Roman"/>
              </a:rPr>
              <a:t>where the output changes from 0 to 1.</a:t>
            </a:r>
            <a:endParaRPr lang="en-US" sz="2800" i="1" dirty="0"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This now has a simple geometrical interpretation: </a:t>
            </a:r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b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)=0 is a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r>
              <a:rPr lang="en-US" sz="2800" dirty="0" smtClean="0">
                <a:latin typeface="Times New Roman"/>
                <a:cs typeface="Times New Roman"/>
              </a:rPr>
              <a:t>-1 dimensional </a:t>
            </a:r>
            <a:r>
              <a:rPr lang="en-US" sz="2800" dirty="0" err="1" smtClean="0">
                <a:latin typeface="Times New Roman"/>
                <a:cs typeface="Times New Roman"/>
              </a:rPr>
              <a:t>hyperplane</a:t>
            </a:r>
            <a:r>
              <a:rPr lang="en-US" sz="2800" dirty="0" smtClean="0">
                <a:latin typeface="Times New Roman"/>
                <a:cs typeface="Times New Roman"/>
              </a:rPr>
              <a:t> in a </a:t>
            </a:r>
            <a:r>
              <a:rPr lang="en-US" sz="2800" i="1" dirty="0" smtClean="0">
                <a:latin typeface="Times New Roman"/>
                <a:cs typeface="Times New Roman"/>
              </a:rPr>
              <a:t>d-</a:t>
            </a:r>
            <a:r>
              <a:rPr lang="en-US" sz="2800" dirty="0" smtClean="0">
                <a:latin typeface="Times New Roman"/>
                <a:cs typeface="Times New Roman"/>
              </a:rPr>
              <a:t>dimensional input space</a:t>
            </a:r>
          </a:p>
          <a:p>
            <a:pPr>
              <a:spcBef>
                <a:spcPts val="2424"/>
              </a:spcBef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So for 2D, it is a line: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00400" y="6477000"/>
            <a:ext cx="2438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24B33A-4446-E443-AB37-B5AF44AC0A2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96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150" y="3650091"/>
            <a:ext cx="3348317" cy="252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63" y="1066800"/>
            <a:ext cx="4546600" cy="1219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a perceptron compute?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8382000" cy="5486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ow our activation </a:t>
            </a:r>
            <a:r>
              <a:rPr lang="en-US" sz="2800" dirty="0" smtClean="0">
                <a:latin typeface="Times New Roman"/>
                <a:cs typeface="Times New Roman"/>
              </a:rPr>
              <a:t>rule is:</a:t>
            </a:r>
          </a:p>
          <a:p>
            <a:pPr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Now, we call </a:t>
            </a:r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b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)=0 the </a:t>
            </a:r>
            <a:endParaRPr lang="en-US" sz="2800" dirty="0" smtClean="0"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2800" i="1" dirty="0" smtClean="0">
                <a:latin typeface="Times New Roman"/>
                <a:cs typeface="Times New Roman"/>
              </a:rPr>
              <a:t>decision boundary</a:t>
            </a:r>
          </a:p>
          <a:p>
            <a:pPr marL="0" indent="0">
              <a:buNone/>
              <a:defRPr/>
            </a:pP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    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– </a:t>
            </a:r>
            <a:r>
              <a:rPr lang="en-US" sz="2800" dirty="0" smtClean="0">
                <a:latin typeface="Times New Roman"/>
                <a:cs typeface="Times New Roman"/>
              </a:rPr>
              <a:t>where the output changes from 0 to 1.</a:t>
            </a:r>
            <a:endParaRPr lang="en-US" sz="2800" i="1" dirty="0"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latin typeface="Times New Roman"/>
                <a:cs typeface="Times New Roman"/>
              </a:rPr>
              <a:t>Why is it a line in 2D?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800" i="1" dirty="0" smtClean="0">
                <a:latin typeface="Times New Roman"/>
                <a:cs typeface="Times New Roman"/>
              </a:rPr>
              <a:t>     y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) = 0 </a:t>
            </a:r>
            <a:r>
              <a:rPr lang="en-US" sz="2800" dirty="0" smtClean="0">
                <a:latin typeface="Times New Roman"/>
                <a:ea typeface="Wingdings"/>
                <a:cs typeface="Times New Roman"/>
                <a:sym typeface="Wingdings"/>
              </a:rPr>
              <a:t>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    </a:t>
            </a:r>
            <a:r>
              <a:rPr lang="en-US" sz="2800" i="1" dirty="0" smtClean="0"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 + 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 smtClean="0">
                <a:latin typeface="Times New Roman"/>
                <a:cs typeface="Times New Roman"/>
              </a:rPr>
              <a:t> + 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= 0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ea typeface="Wingdings"/>
                <a:cs typeface="Times New Roman"/>
                <a:sym typeface="Wingdings"/>
              </a:rPr>
              <a:t>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en-US" sz="2800" i="1" dirty="0">
                <a:latin typeface="Times New Roman"/>
                <a:cs typeface="Times New Roman"/>
              </a:rPr>
              <a:t>w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= 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-</a:t>
            </a:r>
            <a:r>
              <a:rPr lang="en-US" sz="2800" i="1" dirty="0" smtClean="0"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 - </a:t>
            </a:r>
            <a:r>
              <a:rPr lang="en-US" sz="2800" i="1" dirty="0">
                <a:latin typeface="Times New Roman"/>
                <a:cs typeface="Times New Roman"/>
              </a:rPr>
              <a:t>w</a:t>
            </a:r>
            <a:r>
              <a:rPr lang="en-US" sz="2800" i="1" baseline="-25000" dirty="0">
                <a:latin typeface="Times New Roman"/>
                <a:cs typeface="Times New Roman"/>
              </a:rPr>
              <a:t>0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    </a:t>
            </a:r>
            <a:r>
              <a:rPr lang="en-US" sz="2800" dirty="0" smtClean="0">
                <a:latin typeface="Times New Roman"/>
                <a:ea typeface="Wingdings"/>
                <a:cs typeface="Times New Roman"/>
                <a:sym typeface="Wingdings"/>
              </a:rPr>
              <a:t></a:t>
            </a:r>
            <a:endParaRPr lang="en-US" sz="2800" i="1" dirty="0" smtClean="0">
              <a:latin typeface="Times New Roman"/>
              <a:cs typeface="Times New Roman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i="1" dirty="0" smtClean="0">
                <a:latin typeface="Times New Roman"/>
                <a:cs typeface="Times New Roman"/>
              </a:rPr>
              <a:t>      = -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/w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- 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i="1" dirty="0" smtClean="0">
                <a:latin typeface="Times New Roman"/>
                <a:cs typeface="Times New Roman"/>
              </a:rPr>
              <a:t>/w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2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800" i="1" baseline="-25000" dirty="0">
                <a:latin typeface="Times New Roman"/>
                <a:cs typeface="Times New Roman"/>
              </a:rPr>
              <a:t> 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       </a:t>
            </a:r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>
                <a:latin typeface="Times New Roman"/>
                <a:cs typeface="Times New Roman"/>
              </a:rPr>
              <a:t>      </a:t>
            </a:r>
            <a:r>
              <a:rPr lang="en-US" sz="2800" i="1" dirty="0" smtClean="0">
                <a:latin typeface="Times New Roman"/>
                <a:cs typeface="Times New Roman"/>
              </a:rPr>
              <a:t>=  m 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 + intercept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     (in slope-intercept form)</a:t>
            </a:r>
            <a:endParaRPr lang="en-US" dirty="0" smtClean="0">
              <a:latin typeface="Times New Roman"/>
              <a:cs typeface="Times New Roman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00400" y="6477000"/>
            <a:ext cx="2438400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CCDC99-F191-A341-9C6C-F4352EDF9D3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066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00400"/>
            <a:ext cx="3844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1066800"/>
            <a:ext cx="3844925" cy="1031041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a perceptron compute?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5029200" cy="4953000"/>
          </a:xfrm>
        </p:spPr>
        <p:txBody>
          <a:bodyPr/>
          <a:lstStyle/>
          <a:p>
            <a:pPr>
              <a:spcBef>
                <a:spcPts val="2424"/>
              </a:spcBef>
              <a:defRPr/>
            </a:pPr>
            <a:r>
              <a:rPr lang="en-US" sz="2400" dirty="0" smtClean="0"/>
              <a:t>So for 2D, it is a line</a:t>
            </a:r>
          </a:p>
          <a:p>
            <a:pPr>
              <a:spcBef>
                <a:spcPts val="2424"/>
              </a:spcBef>
              <a:defRPr/>
            </a:pPr>
            <a:r>
              <a:rPr lang="en-US" sz="2400" dirty="0" smtClean="0"/>
              <a:t>Why is it perpendicular to </a:t>
            </a:r>
            <a:r>
              <a:rPr lang="en-US" sz="2400" b="1" dirty="0" smtClean="0"/>
              <a:t>w</a:t>
            </a:r>
            <a:r>
              <a:rPr lang="en-US" sz="2400" dirty="0" smtClean="0"/>
              <a:t>?</a:t>
            </a:r>
          </a:p>
          <a:p>
            <a:pPr>
              <a:spcBef>
                <a:spcPts val="2424"/>
              </a:spcBef>
              <a:defRPr/>
            </a:pPr>
            <a:r>
              <a:rPr lang="en-US" sz="2400" dirty="0" smtClean="0"/>
              <a:t>Take 2 points on the line </a:t>
            </a:r>
            <a:r>
              <a:rPr lang="en-US" sz="2400" i="1" dirty="0" smtClean="0"/>
              <a:t>y</a:t>
            </a:r>
            <a:r>
              <a:rPr lang="en-US" sz="2400" dirty="0" smtClean="0"/>
              <a:t>(</a:t>
            </a:r>
            <a:r>
              <a:rPr lang="en-US" sz="2400" b="1" dirty="0" smtClean="0"/>
              <a:t>x</a:t>
            </a:r>
            <a:r>
              <a:rPr lang="en-US" sz="2400" dirty="0" smtClean="0"/>
              <a:t>)=0, call them </a:t>
            </a:r>
            <a:r>
              <a:rPr lang="en-US" sz="2400" b="1" dirty="0" err="1" smtClean="0"/>
              <a:t>x</a:t>
            </a:r>
            <a:r>
              <a:rPr lang="en-US" sz="2400" i="1" baseline="30000" dirty="0" err="1" smtClean="0"/>
              <a:t>A</a:t>
            </a:r>
            <a:r>
              <a:rPr lang="en-US" sz="2400" dirty="0" smtClean="0"/>
              <a:t> and </a:t>
            </a:r>
            <a:r>
              <a:rPr lang="en-US" sz="2400" b="1" dirty="0" err="1" smtClean="0"/>
              <a:t>x</a:t>
            </a:r>
            <a:r>
              <a:rPr lang="en-US" sz="2400" i="1" baseline="30000" dirty="0" err="1" smtClean="0"/>
              <a:t>B</a:t>
            </a:r>
            <a:r>
              <a:rPr lang="en-US" sz="2400" i="1" dirty="0" smtClean="0"/>
              <a:t>. </a:t>
            </a:r>
            <a:r>
              <a:rPr lang="en-US" sz="2400" dirty="0" smtClean="0"/>
              <a:t>Then </a:t>
            </a: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76600" y="6553200"/>
            <a:ext cx="23622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CA95F-4FD9-434A-BD67-427A9A0A455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168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3810000" y="1524000"/>
            <a:ext cx="1828800" cy="457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687" name="TextBox 11"/>
          <p:cNvSpPr txBox="1">
            <a:spLocks noChangeArrowheads="1"/>
          </p:cNvSpPr>
          <p:nvPr/>
        </p:nvSpPr>
        <p:spPr bwMode="auto">
          <a:xfrm>
            <a:off x="4953000" y="3962400"/>
            <a:ext cx="3997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And the distance </a:t>
            </a:r>
            <a:r>
              <a:rPr lang="en-US" i="1"/>
              <a:t>l</a:t>
            </a:r>
            <a:r>
              <a:rPr lang="en-US"/>
              <a:t> to the origin</a:t>
            </a:r>
          </a:p>
          <a:p>
            <a:pPr eaLnBrk="1" hangingPunct="1"/>
            <a:r>
              <a:rPr lang="en-US"/>
              <a:t>is given by:</a:t>
            </a:r>
          </a:p>
        </p:txBody>
      </p:sp>
      <p:pic>
        <p:nvPicPr>
          <p:cNvPr id="7168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" y="3581400"/>
            <a:ext cx="4364038" cy="24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71690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00600"/>
            <a:ext cx="2743200" cy="1219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Multiple Categories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5334000"/>
            <a:ext cx="8382000" cy="838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 typeface="Wingdings" charset="0"/>
              <a:buNone/>
              <a:defRPr/>
            </a:pPr>
            <a:r>
              <a:rPr lang="en-US" dirty="0" smtClean="0"/>
              <a:t> All we do is pick the largest output!</a:t>
            </a:r>
          </a:p>
          <a:p>
            <a:pPr marL="0" indent="0" algn="ctr">
              <a:buFont typeface="Wingdings" charset="0"/>
              <a:buNone/>
              <a:defRPr/>
            </a:pPr>
            <a:r>
              <a:rPr lang="en-US" dirty="0" smtClean="0"/>
              <a:t> (using the net input to the neuron)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85C02D-CC64-EC4A-B1AB-027203E97CF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475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366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 of supervised learning</a:t>
            </a:r>
          </a:p>
          <a:p>
            <a:r>
              <a:rPr lang="en-US" dirty="0" smtClean="0"/>
              <a:t>There is a set of inputs and associated outputs</a:t>
            </a:r>
          </a:p>
          <a:p>
            <a:r>
              <a:rPr lang="en-US" dirty="0" smtClean="0"/>
              <a:t>We assume there is an underlying line that has been corrupted by noise.</a:t>
            </a:r>
          </a:p>
          <a:p>
            <a:r>
              <a:rPr lang="en-US" dirty="0" smtClean="0"/>
              <a:t>(go to board)</a:t>
            </a:r>
          </a:p>
          <a:p>
            <a:r>
              <a:rPr lang="en-US" dirty="0" smtClean="0"/>
              <a:t>And it is a neural network!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6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Multiple Categories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6106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Now we make decisions as follows: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Now, the decision boundary between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is where </a:t>
            </a:r>
          </a:p>
          <a:p>
            <a:pPr>
              <a:defRPr/>
            </a:pPr>
            <a:r>
              <a:rPr lang="en-US" dirty="0" smtClean="0"/>
              <a:t>We call the part of input space that is class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i="1" dirty="0" smtClean="0"/>
              <a:t>Region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:</a:t>
            </a: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F26B76-2CE2-1842-96F3-9F036BA0882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578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845300" cy="5334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757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971800"/>
            <a:ext cx="2014538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pic>
        <p:nvPicPr>
          <p:cNvPr id="7578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0"/>
            <a:ext cx="283210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1889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Multiple Categories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610600" cy="4953000"/>
          </a:xfrm>
        </p:spPr>
        <p:txBody>
          <a:bodyPr/>
          <a:lstStyle/>
          <a:p>
            <a:pPr>
              <a:defRPr/>
            </a:pPr>
            <a:r>
              <a:rPr lang="en-US" dirty="0"/>
              <a:t>T</a:t>
            </a:r>
            <a:r>
              <a:rPr lang="en-US" dirty="0" smtClean="0"/>
              <a:t>he decision boundary between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is where </a:t>
            </a:r>
          </a:p>
          <a:p>
            <a:pPr>
              <a:defRPr/>
            </a:pPr>
            <a:r>
              <a:rPr lang="en-US" dirty="0" smtClean="0"/>
              <a:t>What can we say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about this point?</a:t>
            </a:r>
          </a:p>
          <a:p>
            <a:pPr>
              <a:defRPr/>
            </a:pPr>
            <a:r>
              <a:rPr lang="en-US" dirty="0" smtClean="0"/>
              <a:t>What about this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point?</a:t>
            </a:r>
          </a:p>
          <a:p>
            <a:pPr>
              <a:defRPr/>
            </a:pPr>
            <a:r>
              <a:rPr lang="en-US" dirty="0" smtClean="0"/>
              <a:t>In fact, every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region is </a:t>
            </a:r>
            <a:r>
              <a:rPr lang="en-US" i="1" dirty="0" smtClean="0"/>
              <a:t>convex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6DA9DB-978F-4243-B5B8-28437B6BA27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680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2014538" cy="5334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7680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81200"/>
            <a:ext cx="44751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648200" y="2514600"/>
            <a:ext cx="762000" cy="6858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943600" y="2819400"/>
            <a:ext cx="762000" cy="6858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610600" cy="49530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A </a:t>
            </a:r>
            <a:r>
              <a:rPr lang="en-US" i="1" dirty="0" smtClean="0"/>
              <a:t>perceptron</a:t>
            </a:r>
            <a:r>
              <a:rPr lang="en-US" dirty="0" smtClean="0"/>
              <a:t> is a single-layer neural network</a:t>
            </a:r>
          </a:p>
          <a:p>
            <a:pPr>
              <a:defRPr/>
            </a:pPr>
            <a:r>
              <a:rPr lang="en-US" dirty="0" smtClean="0"/>
              <a:t>The output is 0 or 1 – it can be thought of as a </a:t>
            </a:r>
            <a:r>
              <a:rPr lang="en-US" i="1" dirty="0" smtClean="0"/>
              <a:t>classifier</a:t>
            </a:r>
            <a:r>
              <a:rPr lang="en-US" dirty="0" smtClean="0"/>
              <a:t>: if the output is 1, the input is in category 1, else it is not.</a:t>
            </a:r>
          </a:p>
          <a:p>
            <a:pPr>
              <a:defRPr/>
            </a:pPr>
            <a:r>
              <a:rPr lang="en-US" dirty="0" smtClean="0"/>
              <a:t>The type of categories it can discriminate are </a:t>
            </a:r>
            <a:r>
              <a:rPr lang="en-US" i="1" dirty="0" smtClean="0"/>
              <a:t>linearly separable categories.</a:t>
            </a:r>
          </a:p>
          <a:p>
            <a:pPr>
              <a:defRPr/>
            </a:pPr>
            <a:r>
              <a:rPr lang="en-US" dirty="0" smtClean="0"/>
              <a:t>The weight vector determines the orientation of the decision boundary, and the bias (</a:t>
            </a:r>
            <a:r>
              <a:rPr lang="en-US" i="1" dirty="0" smtClean="0"/>
              <a:t>w</a:t>
            </a:r>
            <a:r>
              <a:rPr lang="en-US" i="1" baseline="-25000" dirty="0" smtClean="0"/>
              <a:t>0</a:t>
            </a:r>
            <a:r>
              <a:rPr lang="en-US" dirty="0" smtClean="0"/>
              <a:t>) controls where the boundary is along the weight vector.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CE5435-0D15-BB4B-B75F-0BEBB891DB8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991600" cy="49530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Anything a perceptron can compute, it can </a:t>
            </a:r>
            <a:r>
              <a:rPr lang="en-US" sz="2800" i="1" dirty="0" smtClean="0"/>
              <a:t>learn</a:t>
            </a:r>
            <a:r>
              <a:rPr lang="en-US" sz="2800" dirty="0" smtClean="0"/>
              <a:t> to compute, using the delta rule.</a:t>
            </a:r>
          </a:p>
          <a:p>
            <a:pPr>
              <a:defRPr/>
            </a:pPr>
            <a:r>
              <a:rPr lang="en-US" sz="2800" dirty="0" smtClean="0"/>
              <a:t>Thinking of the perceptron as a linear discriminant makes the generalization to multiple categories simpler.</a:t>
            </a:r>
          </a:p>
          <a:p>
            <a:pPr>
              <a:defRPr/>
            </a:pPr>
            <a:r>
              <a:rPr lang="en-US" sz="2800" dirty="0" smtClean="0"/>
              <a:t>You can train one perceptron for each category.</a:t>
            </a:r>
          </a:p>
          <a:p>
            <a:pPr>
              <a:defRPr/>
            </a:pPr>
            <a:r>
              <a:rPr lang="en-US" sz="2800" dirty="0" smtClean="0"/>
              <a:t>Then, you can decide </a:t>
            </a:r>
            <a:r>
              <a:rPr lang="en-US" sz="2800" i="1" dirty="0" smtClean="0"/>
              <a:t>which</a:t>
            </a:r>
            <a:r>
              <a:rPr lang="en-US" sz="2800" dirty="0" smtClean="0"/>
              <a:t> category an input belongs to based on the weighted sum of the inputs: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800" dirty="0"/>
              <a:t>	</a:t>
            </a:r>
            <a:r>
              <a:rPr lang="en-US" sz="2800" dirty="0" smtClean="0"/>
              <a:t>Pick the category with the strongest evidence.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A95FED-4900-E44B-B2C7-1F7E0C92C4B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390791" cy="56237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Given:</a:t>
            </a:r>
          </a:p>
          <a:p>
            <a:pPr marL="457200" lvl="1" indent="0">
              <a:buNone/>
            </a:pPr>
            <a:r>
              <a:rPr lang="en-US" dirty="0" smtClean="0"/>
              <a:t>A set of inputs:</a:t>
            </a:r>
            <a:r>
              <a:rPr lang="en-US" dirty="0"/>
              <a:t>	</a:t>
            </a:r>
            <a:r>
              <a:rPr lang="en-US" dirty="0" smtClean="0"/>
              <a:t>		and a set of </a:t>
            </a:r>
            <a:r>
              <a:rPr lang="en-US" i="1" dirty="0" smtClean="0"/>
              <a:t>targets</a:t>
            </a:r>
            <a:r>
              <a:rPr lang="en-US" dirty="0" smtClean="0"/>
              <a:t>:</a:t>
            </a:r>
            <a:endParaRPr lang="en-US" i="1" dirty="0" smtClean="0"/>
          </a:p>
          <a:p>
            <a:pPr marL="457200" lvl="1" indent="0">
              <a:buNone/>
            </a:pPr>
            <a:r>
              <a:rPr lang="en-US" dirty="0" smtClean="0"/>
              <a:t>(the </a:t>
            </a:r>
            <a:r>
              <a:rPr lang="en-US" i="1" dirty="0" smtClean="0"/>
              <a:t>design matrix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Find a set of coefficients (weights) that linearly combine the inputs to get as close to the targets as possible.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14" y="2460177"/>
            <a:ext cx="2770417" cy="27704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249" y="2460177"/>
            <a:ext cx="1009317" cy="27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390791" cy="5623764"/>
          </a:xfrm>
        </p:spPr>
        <p:txBody>
          <a:bodyPr>
            <a:normAutofit/>
          </a:bodyPr>
          <a:lstStyle/>
          <a:p>
            <a:r>
              <a:rPr lang="en-US" dirty="0" smtClean="0"/>
              <a:t>First, to make things a bit simpler, we tack on a column of ones: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49" y="2460177"/>
            <a:ext cx="1009317" cy="277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86" y="2393949"/>
            <a:ext cx="3157610" cy="284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686801" cy="5623764"/>
          </a:xfrm>
        </p:spPr>
        <p:txBody>
          <a:bodyPr>
            <a:normAutofit/>
          </a:bodyPr>
          <a:lstStyle/>
          <a:p>
            <a:r>
              <a:rPr lang="en-US" dirty="0" smtClean="0"/>
              <a:t>The goal: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“       ” means “as close to as possible”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42" y="1797395"/>
            <a:ext cx="1009317" cy="277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5" y="1730667"/>
            <a:ext cx="3157610" cy="2841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867" y="1797395"/>
            <a:ext cx="981793" cy="2708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660" y="2735778"/>
            <a:ext cx="1016434" cy="831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181600"/>
            <a:ext cx="1016434" cy="8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7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289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7711"/>
            <a:ext cx="8686801" cy="5623764"/>
          </a:xfrm>
        </p:spPr>
        <p:txBody>
          <a:bodyPr>
            <a:normAutofit/>
          </a:bodyPr>
          <a:lstStyle/>
          <a:p>
            <a:r>
              <a:rPr lang="en-US" dirty="0" smtClean="0"/>
              <a:t>The goal:</a:t>
            </a:r>
          </a:p>
          <a:p>
            <a:r>
              <a:rPr lang="en-US" dirty="0" smtClean="0"/>
              <a:t>“Close” means the </a:t>
            </a:r>
            <a:r>
              <a:rPr lang="en-US" i="1" dirty="0" smtClean="0"/>
              <a:t>w </a:t>
            </a:r>
            <a:r>
              <a:rPr lang="en-US" dirty="0" smtClean="0"/>
              <a:t>that minimizes the Sum Squared Error (</a:t>
            </a:r>
            <a:r>
              <a:rPr lang="en-US" i="1" dirty="0" smtClean="0"/>
              <a:t>SSE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875-D332-D945-8A7F-3C04EB481B03}" type="datetime1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2641799"/>
            <a:ext cx="5590435" cy="17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14571</TotalTime>
  <Words>3284</Words>
  <Application>Microsoft Macintosh PowerPoint</Application>
  <PresentationFormat>On-screen Show (4:3)</PresentationFormat>
  <Paragraphs>690</Paragraphs>
  <Slides>53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Linear Regression, Perceptrons, Logistic Regression, and all that</vt:lpstr>
      <vt:lpstr>Overview</vt:lpstr>
      <vt:lpstr>Last time</vt:lpstr>
      <vt:lpstr>Last time</vt:lpstr>
      <vt:lpstr>Linear regression</vt:lpstr>
      <vt:lpstr>Linear regression</vt:lpstr>
      <vt:lpstr>Linear regression</vt:lpstr>
      <vt:lpstr>Linear regression</vt:lpstr>
      <vt:lpstr>Linear regression</vt:lpstr>
      <vt:lpstr>Linear regression example: Height vs. Weight</vt:lpstr>
      <vt:lpstr>Linear regression example: Height vs. Weight</vt:lpstr>
      <vt:lpstr>Linear regression example: Height vs. Weight</vt:lpstr>
      <vt:lpstr>Solving for w</vt:lpstr>
      <vt:lpstr>Solving it in matrix form:</vt:lpstr>
      <vt:lpstr>Note: Not all regression is Linear!Nonlinear regression  (by transforming a variable – here, using the log</vt:lpstr>
      <vt:lpstr>Note: Not all regression is Linear!Nonlinear regression</vt:lpstr>
      <vt:lpstr>Linear Regression Summary</vt:lpstr>
      <vt:lpstr>Overview</vt:lpstr>
      <vt:lpstr>Perceptrons</vt:lpstr>
      <vt:lpstr>Perceptrons: A bit of history</vt:lpstr>
      <vt:lpstr>Perceptrons: A bit of history</vt:lpstr>
      <vt:lpstr>The Perceptron Activation Rule</vt:lpstr>
      <vt:lpstr>Clicker Question FREQUENCY: DD</vt:lpstr>
      <vt:lpstr>Clicker Question</vt:lpstr>
      <vt:lpstr>Quiz</vt:lpstr>
      <vt:lpstr>Quiz</vt:lpstr>
      <vt:lpstr>Quiz</vt:lpstr>
      <vt:lpstr>Perceptrons</vt:lpstr>
      <vt:lpstr>Learning: A bit of history</vt:lpstr>
      <vt:lpstr>Perceptron Learning</vt:lpstr>
      <vt:lpstr>Perceptron Learning </vt:lpstr>
      <vt:lpstr>Perceptron Learning Made Simple</vt:lpstr>
      <vt:lpstr>Perceptron Learning </vt:lpstr>
      <vt:lpstr>STOP HERE FOR DEMO (on board)</vt:lpstr>
      <vt:lpstr>Characteristics of perceptron learning</vt:lpstr>
      <vt:lpstr>Perceptron Learning Made Simple for Computer Science</vt:lpstr>
      <vt:lpstr>Perceptron Learning Made Simple for Computer Science</vt:lpstr>
      <vt:lpstr>Are these the same rule?</vt:lpstr>
      <vt:lpstr>Let’s convince ourselves these are the same…</vt:lpstr>
      <vt:lpstr>Let’s convince ourselves these are the same…</vt:lpstr>
      <vt:lpstr>Let’s convince ourselves these are the same…</vt:lpstr>
      <vt:lpstr>Let’s convince ourselves these are the same…</vt:lpstr>
      <vt:lpstr>The Guarantee</vt:lpstr>
      <vt:lpstr>What can a perceptron compute?</vt:lpstr>
      <vt:lpstr>What can a perceptron compute?</vt:lpstr>
      <vt:lpstr>What can a perceptron compute?</vt:lpstr>
      <vt:lpstr>What can a perceptron compute?</vt:lpstr>
      <vt:lpstr>What can a perceptron compute?</vt:lpstr>
      <vt:lpstr>Multiple Categories</vt:lpstr>
      <vt:lpstr>Multiple Categories</vt:lpstr>
      <vt:lpstr>Multiple Categories</vt:lpstr>
      <vt:lpstr>Summary</vt:lpstr>
      <vt:lpstr>Summary</vt:lpstr>
    </vt:vector>
  </TitlesOfParts>
  <Company>Computer Science and Engineering, 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Regression, Perceptrons, Logistic Regression, and all that</dc:title>
  <dc:creator>Gary Cottrell</dc:creator>
  <cp:lastModifiedBy>Gary Cottrell</cp:lastModifiedBy>
  <cp:revision>30</cp:revision>
  <dcterms:created xsi:type="dcterms:W3CDTF">2017-10-03T03:29:18Z</dcterms:created>
  <dcterms:modified xsi:type="dcterms:W3CDTF">2019-01-16T19:49:45Z</dcterms:modified>
</cp:coreProperties>
</file>